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1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croplastics\Masters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croplastics\Masters\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croplastics\Masters\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croplastics\Masters\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'EFN14'!$B$1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'EFN14'!$A$2:$A$8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'EFN14'!$B$2:$B$8</c:f>
              <c:numCache>
                <c:formatCode>General</c:formatCode>
                <c:ptCount val="7"/>
                <c:pt idx="0">
                  <c:v>8</c:v>
                </c:pt>
                <c:pt idx="1">
                  <c:v>13</c:v>
                </c:pt>
                <c:pt idx="2">
                  <c:v>53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369554418584686E-2"/>
          <c:y val="0.90304967647720114"/>
          <c:w val="0.97563044558141532"/>
          <c:h val="7.9644295256285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2095522912723"/>
          <c:y val="0.24274153222197098"/>
          <c:w val="0.86404618485584694"/>
          <c:h val="0.572590249810281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'EFN14'!$O$1</c:f>
              <c:strCache>
                <c:ptCount val="1"/>
                <c:pt idx="0">
                  <c:v>Damaged/Lost/Spurious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'EFN14'!$N$2:$N$8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'EFN14'!$O$2:$O$8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31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'EFN14'!$P$1</c:f>
              <c:strCache>
                <c:ptCount val="1"/>
                <c:pt idx="0">
                  <c:v>Organic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'EFN14'!$N$2:$N$8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'EFN14'!$P$2:$P$8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'EFN14'!$Q$1</c:f>
              <c:strCache>
                <c:ptCount val="1"/>
                <c:pt idx="0">
                  <c:v>PET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'EFN14'!$N$2:$N$8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'EFN14'!$Q$2:$Q$8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'EFN14'!$R$1</c:f>
              <c:strCache>
                <c:ptCount val="1"/>
                <c:pt idx="0">
                  <c:v>Polyester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'EFN14'!$N$2:$N$8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'EFN14'!$R$2:$R$8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'EFN14'!$S$1</c:f>
              <c:strCache>
                <c:ptCount val="1"/>
                <c:pt idx="0">
                  <c:v>Acrylic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'EFN14'!$N$2:$N$8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'EFN14'!$S$2:$S$8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'EFN14'!$T$1</c:f>
              <c:strCache>
                <c:ptCount val="1"/>
                <c:pt idx="0">
                  <c:v>Polyamide</c:v>
                </c:pt>
              </c:strCache>
            </c:strRef>
          </c:tx>
          <c:spPr>
            <a:solidFill>
              <a:srgbClr val="F5EB65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'EFN14'!$N$2:$N$8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'EFN14'!$T$2:$T$8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'EFN14'!$U$1</c:f>
              <c:strCache>
                <c:ptCount val="1"/>
                <c:pt idx="0">
                  <c:v>Polypropylene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'EFN14'!$N$2:$N$8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'EFN14'!$U$2:$U$8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7"/>
          <c:order val="7"/>
          <c:tx>
            <c:strRef>
              <c:f>'EFN14'!$V$1</c:f>
              <c:strCache>
                <c:ptCount val="1"/>
                <c:pt idx="0">
                  <c:v>Poly(aryl ethers)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'EFN14'!$N$2:$N$8</c:f>
              <c:strCache>
                <c:ptCount val="7"/>
                <c:pt idx="0">
                  <c:v>Green</c:v>
                </c:pt>
                <c:pt idx="1">
                  <c:v>Black</c:v>
                </c:pt>
                <c:pt idx="2">
                  <c:v>Clear</c:v>
                </c:pt>
                <c:pt idx="3">
                  <c:v>Red</c:v>
                </c:pt>
                <c:pt idx="4">
                  <c:v>Brown</c:v>
                </c:pt>
                <c:pt idx="5">
                  <c:v>Blue</c:v>
                </c:pt>
                <c:pt idx="6">
                  <c:v>Clear/green </c:v>
                </c:pt>
              </c:strCache>
            </c:strRef>
          </c:cat>
          <c:val>
            <c:numRef>
              <c:f>'EFN14'!$V$2:$V$8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133496"/>
        <c:axId val="230178856"/>
      </c:barChart>
      <c:catAx>
        <c:axId val="230133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Colour of fibre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178856"/>
        <c:crosses val="autoZero"/>
        <c:auto val="1"/>
        <c:lblAlgn val="ctr"/>
        <c:lblOffset val="100"/>
        <c:noMultiLvlLbl val="0"/>
      </c:catAx>
      <c:valAx>
        <c:axId val="23017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fibres</a:t>
                </a:r>
              </a:p>
            </c:rich>
          </c:tx>
          <c:layout>
            <c:manualLayout>
              <c:xMode val="edge"/>
              <c:yMode val="edge"/>
              <c:x val="1.2008209076472593E-2"/>
              <c:y val="0.397468162564002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133496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legend>
      <c:legendPos val="t"/>
      <c:layout>
        <c:manualLayout>
          <c:xMode val="edge"/>
          <c:yMode val="edge"/>
          <c:x val="3.3699888380387288E-2"/>
          <c:y val="1.6888365246137949E-2"/>
          <c:w val="0.96537759120053568"/>
          <c:h val="0.2397528666724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95000"/>
                  <a:lumOff val="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bg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'EFN14'!$G$19:$G$30</c:f>
              <c:strCache>
                <c:ptCount val="12"/>
                <c:pt idx="0">
                  <c:v>clear PET</c:v>
                </c:pt>
                <c:pt idx="1">
                  <c:v>clear polyester</c:v>
                </c:pt>
                <c:pt idx="2">
                  <c:v>clear acrylic</c:v>
                </c:pt>
                <c:pt idx="3">
                  <c:v>clear polyamide</c:v>
                </c:pt>
                <c:pt idx="4">
                  <c:v>clear polypropylene</c:v>
                </c:pt>
                <c:pt idx="5">
                  <c:v>black polyester</c:v>
                </c:pt>
                <c:pt idx="6">
                  <c:v>black PET</c:v>
                </c:pt>
                <c:pt idx="7">
                  <c:v>black poly(aryl ethers)</c:v>
                </c:pt>
                <c:pt idx="8">
                  <c:v>green PET</c:v>
                </c:pt>
                <c:pt idx="9">
                  <c:v>red polyester</c:v>
                </c:pt>
                <c:pt idx="10">
                  <c:v>blue polyester</c:v>
                </c:pt>
                <c:pt idx="11">
                  <c:v>blue polyamide</c:v>
                </c:pt>
              </c:strCache>
            </c:strRef>
          </c:cat>
          <c:val>
            <c:numRef>
              <c:f>'EFN14'!$H$19:$H$30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'EFN14'!$G$33:$G$38</c:f>
              <c:strCache>
                <c:ptCount val="6"/>
                <c:pt idx="0">
                  <c:v>PET</c:v>
                </c:pt>
                <c:pt idx="1">
                  <c:v>polyester</c:v>
                </c:pt>
                <c:pt idx="2">
                  <c:v>acrylic</c:v>
                </c:pt>
                <c:pt idx="3">
                  <c:v>polyamide</c:v>
                </c:pt>
                <c:pt idx="4">
                  <c:v>polypropylene</c:v>
                </c:pt>
                <c:pt idx="5">
                  <c:v>poly(aryl ethers)</c:v>
                </c:pt>
              </c:strCache>
            </c:strRef>
          </c:cat>
          <c:val>
            <c:numRef>
              <c:f>'EFN14'!$H$33:$H$38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78" y="4142092"/>
            <a:ext cx="270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9778" y="2100943"/>
            <a:ext cx="2700000" cy="13995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9778" y="4718354"/>
            <a:ext cx="270000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5791" y="4142089"/>
            <a:ext cx="270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65251" y="2078787"/>
            <a:ext cx="2700000" cy="14041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791" y="4718340"/>
            <a:ext cx="270000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90110" y="4142089"/>
            <a:ext cx="270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94036" y="2097154"/>
            <a:ext cx="2700000" cy="140335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90110" y="4718340"/>
            <a:ext cx="270000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7514" y="2029225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34913" y="2024743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301824" y="4123722"/>
            <a:ext cx="270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MasterBrsrs</a:t>
            </a:r>
            <a:r>
              <a:rPr lang="en-US" dirty="0" smtClean="0"/>
              <a:t> text styles</a:t>
            </a:r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idx="24"/>
          </p:nvPr>
        </p:nvSpPr>
        <p:spPr>
          <a:xfrm>
            <a:off x="9305750" y="2078787"/>
            <a:ext cx="2700000" cy="140335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9301824" y="4699973"/>
            <a:ext cx="270000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it Master text styles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146627" y="2006376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Plastic consumption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comparison of benthic and pelagic fish from the River Thames collected 2014 – 2015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3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895793"/>
            <a:ext cx="4396338" cy="576262"/>
          </a:xfrm>
        </p:spPr>
        <p:txBody>
          <a:bodyPr/>
          <a:lstStyle/>
          <a:p>
            <a:r>
              <a:rPr lang="en-GB" dirty="0" smtClean="0"/>
              <a:t>Erith flounder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Most fibres removed from the gut are damaged prior to FTIR analysis, lost or produce spurious results.</a:t>
            </a:r>
          </a:p>
          <a:p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4391237"/>
              </p:ext>
            </p:extLst>
          </p:nvPr>
        </p:nvGraphicFramePr>
        <p:xfrm>
          <a:off x="5654675" y="1163869"/>
          <a:ext cx="5325382" cy="556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7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Erith flounder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Spurious and organic removed.</a:t>
            </a:r>
          </a:p>
          <a:p>
            <a:r>
              <a:rPr lang="en-GB" dirty="0" smtClean="0"/>
              <a:t>Clear still most abundant.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8944643"/>
              </p:ext>
            </p:extLst>
          </p:nvPr>
        </p:nvGraphicFramePr>
        <p:xfrm>
          <a:off x="5654674" y="1905000"/>
          <a:ext cx="59277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55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Erith flounder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Polyester is the most common type of plastic fibre.</a:t>
            </a:r>
          </a:p>
          <a:p>
            <a:pPr lvl="1"/>
            <a:r>
              <a:rPr lang="en-GB" dirty="0" smtClean="0"/>
              <a:t>38.1%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95460097"/>
              </p:ext>
            </p:extLst>
          </p:nvPr>
        </p:nvGraphicFramePr>
        <p:xfrm>
          <a:off x="5654675" y="2100263"/>
          <a:ext cx="5548313" cy="415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8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Plastics of anthropogenic origin are ingested by estuarine organisms.</a:t>
            </a:r>
          </a:p>
          <a:p>
            <a:r>
              <a:rPr lang="en-GB" dirty="0"/>
              <a:t>Fibres originate from washing machines.</a:t>
            </a:r>
          </a:p>
          <a:p>
            <a:r>
              <a:rPr lang="en-GB" dirty="0"/>
              <a:t>Fishing could impact plastic pollution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Plastics are ingested by both predator and prey species.</a:t>
            </a:r>
          </a:p>
          <a:p>
            <a:r>
              <a:rPr lang="en-GB" dirty="0" smtClean="0"/>
              <a:t>Prey have ingested less plastic than predators.</a:t>
            </a:r>
          </a:p>
          <a:p>
            <a:r>
              <a:rPr lang="en-GB" dirty="0"/>
              <a:t>Further research is needed into:</a:t>
            </a:r>
          </a:p>
          <a:p>
            <a:pPr lvl="1"/>
            <a:r>
              <a:rPr lang="en-GB" dirty="0"/>
              <a:t>The effects of plastics once ingested.</a:t>
            </a:r>
          </a:p>
          <a:p>
            <a:pPr lvl="1"/>
            <a:r>
              <a:rPr lang="en-GB" dirty="0"/>
              <a:t>Whether plastics or chemicals can be transferred to humans and the impacts that could incur.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13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dissection and analysis of current samples.</a:t>
            </a:r>
          </a:p>
          <a:p>
            <a:r>
              <a:rPr lang="en-GB" dirty="0" smtClean="0"/>
              <a:t>Collect samples from Clyde Sea.</a:t>
            </a:r>
          </a:p>
          <a:p>
            <a:r>
              <a:rPr lang="en-GB" dirty="0" smtClean="0"/>
              <a:t>Comparison of the River Thames and Clyde Sea.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 you for listening.</a:t>
            </a:r>
          </a:p>
          <a:p>
            <a:r>
              <a:rPr lang="en-GB" dirty="0" smtClean="0"/>
              <a:t>Thank </a:t>
            </a:r>
            <a:r>
              <a:rPr lang="en-GB" smtClean="0"/>
              <a:t>you to Dr </a:t>
            </a:r>
            <a:r>
              <a:rPr lang="en-GB" dirty="0"/>
              <a:t>Morritt, supervisor; Dr Clark, </a:t>
            </a:r>
            <a:r>
              <a:rPr lang="en-GB"/>
              <a:t>NHM</a:t>
            </a:r>
            <a:r>
              <a:rPr lang="en-GB" smtClean="0"/>
              <a:t>; and </a:t>
            </a:r>
            <a:r>
              <a:rPr lang="en-GB" dirty="0"/>
              <a:t>Dr McEvoy</a:t>
            </a:r>
            <a:r>
              <a:rPr lang="en-GB"/>
              <a:t>, </a:t>
            </a:r>
            <a:r>
              <a:rPr lang="en-GB" smtClean="0"/>
              <a:t>FTIR.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62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209778" y="4819954"/>
            <a:ext cx="2700000" cy="92044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Plastics as a global problem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3265251" y="4827211"/>
            <a:ext cx="2710540" cy="11163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300503" y="4123722"/>
            <a:ext cx="2700000" cy="576262"/>
          </a:xfrm>
        </p:spPr>
        <p:txBody>
          <a:bodyPr/>
          <a:lstStyle/>
          <a:p>
            <a:r>
              <a:rPr lang="en-GB" dirty="0" smtClean="0"/>
              <a:t>Conclusions and further research</a:t>
            </a:r>
            <a:endParaRPr lang="en-GB" dirty="0"/>
          </a:p>
        </p:txBody>
      </p:sp>
      <p:pic>
        <p:nvPicPr>
          <p:cNvPr id="28" name="Picture Placeholder 25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9" b="30509"/>
          <a:stretch>
            <a:fillRect/>
          </a:stretch>
        </p:blipFill>
        <p:spPr>
          <a:xfrm>
            <a:off x="9304429" y="2078787"/>
            <a:ext cx="2700000" cy="1403357"/>
          </a:xfrm>
        </p:spPr>
      </p:pic>
      <p:sp>
        <p:nvSpPr>
          <p:cNvPr id="29" name="Text Placeholder 10"/>
          <p:cNvSpPr>
            <a:spLocks noGrp="1"/>
          </p:cNvSpPr>
          <p:nvPr>
            <p:ph type="body" sz="half" idx="20"/>
          </p:nvPr>
        </p:nvSpPr>
        <p:spPr>
          <a:xfrm>
            <a:off x="9300503" y="4699973"/>
            <a:ext cx="2700000" cy="6591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sites</a:t>
            </a:r>
            <a:endParaRPr lang="en-GB" dirty="0"/>
          </a:p>
        </p:txBody>
      </p:sp>
      <p:pic>
        <p:nvPicPr>
          <p:cNvPr id="35" name="Picture Placeholder 12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1" b="30511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 b="15432"/>
          <a:stretch>
            <a:fillRect/>
          </a:stretch>
        </p:blipFill>
        <p:spPr/>
      </p:pic>
      <p:pic>
        <p:nvPicPr>
          <p:cNvPr id="16" name="Picture Placeholder 13"/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9" b="30489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0"/>
          </p:nvPr>
        </p:nvSpPr>
        <p:spPr>
          <a:xfrm>
            <a:off x="6290110" y="4718340"/>
            <a:ext cx="2700000" cy="12252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Which species?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many pieces were recovered?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which sites?</a:t>
            </a: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2.5 billion </a:t>
            </a:r>
            <a:r>
              <a:rPr lang="en-GB" dirty="0"/>
              <a:t>tonnes of marine waste was produced in 2010 of which </a:t>
            </a:r>
            <a:r>
              <a:rPr lang="en-GB" b="1" dirty="0"/>
              <a:t>99.5 million</a:t>
            </a:r>
            <a:r>
              <a:rPr lang="en-GB" dirty="0"/>
              <a:t> tonnes are </a:t>
            </a:r>
            <a:r>
              <a:rPr lang="en-GB" dirty="0" smtClean="0"/>
              <a:t>plastic </a:t>
            </a:r>
            <a:r>
              <a:rPr lang="en-GB" dirty="0"/>
              <a:t>(</a:t>
            </a:r>
            <a:r>
              <a:rPr lang="en-GB" dirty="0" err="1"/>
              <a:t>Jambeck</a:t>
            </a:r>
            <a:r>
              <a:rPr lang="en-GB" dirty="0"/>
              <a:t> et al., 2015) </a:t>
            </a:r>
            <a:endParaRPr lang="en-GB" dirty="0" smtClean="0"/>
          </a:p>
          <a:p>
            <a:r>
              <a:rPr lang="en-GB" dirty="0" smtClean="0"/>
              <a:t>Negative impacts</a:t>
            </a:r>
          </a:p>
          <a:p>
            <a:pPr lvl="1"/>
            <a:r>
              <a:rPr lang="en-GB" dirty="0" smtClean="0"/>
              <a:t>Entanglement</a:t>
            </a:r>
          </a:p>
          <a:p>
            <a:pPr lvl="1"/>
            <a:r>
              <a:rPr lang="en-GB" dirty="0" smtClean="0"/>
              <a:t>Ingestion</a:t>
            </a:r>
          </a:p>
          <a:p>
            <a:pPr lvl="1"/>
            <a:r>
              <a:rPr lang="en-GB" dirty="0" smtClean="0"/>
              <a:t>Pollutant storage</a:t>
            </a:r>
          </a:p>
          <a:p>
            <a:pPr lvl="1"/>
            <a:r>
              <a:rPr lang="en-GB" dirty="0" smtClean="0"/>
              <a:t>Invasive species transport</a:t>
            </a:r>
          </a:p>
          <a:p>
            <a:r>
              <a:rPr lang="en-GB" b="1" dirty="0" smtClean="0"/>
              <a:t>693 </a:t>
            </a:r>
            <a:r>
              <a:rPr lang="en-GB" b="1" dirty="0"/>
              <a:t>species </a:t>
            </a:r>
            <a:r>
              <a:rPr lang="en-GB" dirty="0" smtClean="0"/>
              <a:t>(Gall </a:t>
            </a:r>
            <a:r>
              <a:rPr lang="en-GB" dirty="0"/>
              <a:t>&amp; </a:t>
            </a:r>
            <a:r>
              <a:rPr lang="en-GB" dirty="0" smtClean="0"/>
              <a:t>Thompson, 2015)</a:t>
            </a:r>
          </a:p>
          <a:p>
            <a:pPr lvl="1"/>
            <a:r>
              <a:rPr lang="en-GB" b="1" dirty="0" smtClean="0"/>
              <a:t>92</a:t>
            </a:r>
            <a:r>
              <a:rPr lang="en-GB" b="1" dirty="0"/>
              <a:t>%</a:t>
            </a:r>
            <a:r>
              <a:rPr lang="en-GB" dirty="0"/>
              <a:t> of the individual organisms </a:t>
            </a:r>
            <a:r>
              <a:rPr lang="en-GB" dirty="0" smtClean="0"/>
              <a:t>ingested </a:t>
            </a:r>
            <a:r>
              <a:rPr lang="en-GB" dirty="0"/>
              <a:t>plastic </a:t>
            </a:r>
            <a:r>
              <a:rPr lang="en-GB" dirty="0" smtClean="0"/>
              <a:t>pieces. </a:t>
            </a:r>
          </a:p>
          <a:p>
            <a:r>
              <a:rPr lang="en-GB" b="1" dirty="0" smtClean="0"/>
              <a:t>Microplastics</a:t>
            </a:r>
            <a:r>
              <a:rPr lang="en-GB" dirty="0" smtClean="0"/>
              <a:t> &lt;5mm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4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647317" cy="4195481"/>
          </a:xfrm>
        </p:spPr>
        <p:txBody>
          <a:bodyPr numCol="2">
            <a:normAutofit/>
          </a:bodyPr>
          <a:lstStyle/>
          <a:p>
            <a:r>
              <a:rPr lang="en-GB" dirty="0" smtClean="0"/>
              <a:t>3 locations in the Thames</a:t>
            </a:r>
          </a:p>
          <a:p>
            <a:r>
              <a:rPr lang="en-GB" dirty="0" smtClean="0"/>
              <a:t>10 species so far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04799" y="3250347"/>
            <a:ext cx="6262801" cy="181513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GB" dirty="0"/>
              <a:t>Flounder</a:t>
            </a:r>
          </a:p>
          <a:p>
            <a:pPr lvl="1"/>
            <a:r>
              <a:rPr lang="en-GB" dirty="0"/>
              <a:t>Sole</a:t>
            </a:r>
          </a:p>
          <a:p>
            <a:pPr lvl="1"/>
            <a:r>
              <a:rPr lang="en-GB" dirty="0"/>
              <a:t>Dab</a:t>
            </a:r>
          </a:p>
          <a:p>
            <a:pPr lvl="1"/>
            <a:r>
              <a:rPr lang="en-GB" dirty="0"/>
              <a:t>Dogfish</a:t>
            </a:r>
          </a:p>
          <a:p>
            <a:pPr lvl="1"/>
            <a:r>
              <a:rPr lang="en-GB" dirty="0"/>
              <a:t>Whiting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Pouting</a:t>
            </a:r>
            <a:endParaRPr lang="en-GB" dirty="0"/>
          </a:p>
          <a:p>
            <a:pPr lvl="1"/>
            <a:r>
              <a:rPr lang="en-GB" dirty="0"/>
              <a:t>Roker (rays)</a:t>
            </a:r>
          </a:p>
          <a:p>
            <a:pPr lvl="1"/>
            <a:r>
              <a:rPr lang="en-GB" dirty="0"/>
              <a:t>Gurnard</a:t>
            </a:r>
          </a:p>
          <a:p>
            <a:pPr lvl="1"/>
            <a:r>
              <a:rPr lang="en-GB" dirty="0"/>
              <a:t>Shrimp</a:t>
            </a:r>
          </a:p>
          <a:p>
            <a:pPr lvl="1"/>
            <a:r>
              <a:rPr lang="en-GB" dirty="0"/>
              <a:t>Cod</a:t>
            </a:r>
          </a:p>
          <a:p>
            <a:endParaRPr lang="en-GB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26561" r="5476" b="30581"/>
          <a:stretch/>
        </p:blipFill>
        <p:spPr>
          <a:xfrm>
            <a:off x="7183513" y="1248228"/>
            <a:ext cx="3970715" cy="14659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9" b="30159"/>
          <a:stretch/>
        </p:blipFill>
        <p:spPr>
          <a:xfrm>
            <a:off x="7183512" y="2913841"/>
            <a:ext cx="3970715" cy="1159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r="7540" b="15978"/>
          <a:stretch/>
        </p:blipFill>
        <p:spPr>
          <a:xfrm>
            <a:off x="7183512" y="4273213"/>
            <a:ext cx="3970715" cy="19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37160" y="3301875"/>
            <a:ext cx="2275122" cy="117354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Dissection</a:t>
            </a:r>
            <a:endParaRPr lang="en-GB" b="1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219696" y="3297888"/>
            <a:ext cx="2356886" cy="1173544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Searching gut contents</a:t>
            </a:r>
            <a:endParaRPr lang="en-GB" b="1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6183996" y="3297888"/>
            <a:ext cx="2234650" cy="1173544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FTIR analysis</a:t>
            </a:r>
            <a:endParaRPr lang="en-GB" b="1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9026060" y="3297888"/>
            <a:ext cx="2614816" cy="1173544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Identification</a:t>
            </a:r>
            <a:endParaRPr lang="en-GB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20885" y="3892635"/>
            <a:ext cx="598811" cy="0"/>
          </a:xfrm>
          <a:prstGeom prst="straightConnector1">
            <a:avLst/>
          </a:prstGeom>
          <a:ln w="57150">
            <a:solidFill>
              <a:schemeClr val="bg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5185" y="3907293"/>
            <a:ext cx="598811" cy="0"/>
          </a:xfrm>
          <a:prstGeom prst="straightConnector1">
            <a:avLst/>
          </a:prstGeom>
          <a:ln w="57150">
            <a:solidFill>
              <a:schemeClr val="bg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27249" y="3907293"/>
            <a:ext cx="598811" cy="0"/>
          </a:xfrm>
          <a:prstGeom prst="straightConnector1">
            <a:avLst/>
          </a:prstGeom>
          <a:ln w="57150">
            <a:solidFill>
              <a:schemeClr val="bg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8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9660" cy="1400530"/>
          </a:xfrm>
        </p:spPr>
        <p:txBody>
          <a:bodyPr/>
          <a:lstStyle/>
          <a:p>
            <a:r>
              <a:rPr lang="en-GB" dirty="0" smtClean="0"/>
              <a:t>Fourier Transform Infra-red Spectroscopy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1853248"/>
            <a:ext cx="7278914" cy="4845027"/>
          </a:xfrm>
        </p:spPr>
      </p:pic>
    </p:spTree>
    <p:extLst>
      <p:ext uri="{BB962C8B-B14F-4D97-AF65-F5344CB8AC3E}">
        <p14:creationId xmlns:p14="http://schemas.microsoft.com/office/powerpoint/2010/main" val="2776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Identification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Organic?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Synthetic?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Plastic is ingested by 4 species.</a:t>
            </a:r>
          </a:p>
          <a:p>
            <a:pPr lvl="1"/>
            <a:r>
              <a:rPr lang="en-GB" dirty="0" smtClean="0"/>
              <a:t>Flounder</a:t>
            </a:r>
          </a:p>
          <a:p>
            <a:pPr lvl="1"/>
            <a:r>
              <a:rPr lang="en-GB" dirty="0" smtClean="0"/>
              <a:t>Whiting</a:t>
            </a:r>
          </a:p>
          <a:p>
            <a:pPr lvl="1"/>
            <a:r>
              <a:rPr lang="en-GB" dirty="0" smtClean="0"/>
              <a:t>Cod</a:t>
            </a:r>
          </a:p>
          <a:p>
            <a:pPr lvl="1"/>
            <a:r>
              <a:rPr lang="en-GB" dirty="0" smtClean="0"/>
              <a:t>Shrimp</a:t>
            </a:r>
          </a:p>
          <a:p>
            <a:r>
              <a:rPr lang="en-GB" dirty="0" smtClean="0"/>
              <a:t>81 fish have been dissected.</a:t>
            </a:r>
          </a:p>
          <a:p>
            <a:r>
              <a:rPr lang="en-GB" dirty="0" smtClean="0"/>
              <a:t>50 have undergone gut exploration, but only from Southend and Erith.</a:t>
            </a:r>
          </a:p>
          <a:p>
            <a:r>
              <a:rPr lang="en-GB" dirty="0" smtClean="0"/>
              <a:t>27 have gone onto FTIR analysis.</a:t>
            </a:r>
          </a:p>
          <a:p>
            <a:r>
              <a:rPr lang="en-GB" b="1" dirty="0" smtClean="0"/>
              <a:t>44.4% had ingested plastic.</a:t>
            </a:r>
          </a:p>
          <a:p>
            <a:r>
              <a:rPr lang="en-GB" dirty="0" smtClean="0"/>
              <a:t>9.7% of shrimp ingested plastic.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5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09" y="2514600"/>
            <a:ext cx="4396339" cy="37417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7 colours.</a:t>
            </a:r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103311" y="2514600"/>
            <a:ext cx="4396339" cy="374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 smtClean="0"/>
              <a:t>10/12 ingested fibres.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Clear fibres are the most abundant.</a:t>
            </a:r>
          </a:p>
          <a:p>
            <a:pPr lvl="1"/>
            <a:r>
              <a:rPr lang="en-GB" dirty="0" smtClean="0"/>
              <a:t>60.2%</a:t>
            </a:r>
          </a:p>
          <a:p>
            <a:endParaRPr lang="en-GB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49123" y="3272450"/>
            <a:ext cx="4396339" cy="146888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GB" dirty="0" smtClean="0"/>
              <a:t>Clear</a:t>
            </a:r>
          </a:p>
          <a:p>
            <a:pPr lvl="1"/>
            <a:r>
              <a:rPr lang="en-GB" dirty="0" smtClean="0"/>
              <a:t>Black</a:t>
            </a:r>
          </a:p>
          <a:p>
            <a:pPr lvl="1"/>
            <a:r>
              <a:rPr lang="en-GB" dirty="0" smtClean="0"/>
              <a:t>Green</a:t>
            </a:r>
          </a:p>
          <a:p>
            <a:pPr lvl="1"/>
            <a:r>
              <a:rPr lang="en-GB" dirty="0" smtClean="0"/>
              <a:t>Red</a:t>
            </a:r>
          </a:p>
          <a:p>
            <a:pPr lvl="1"/>
            <a:r>
              <a:rPr lang="en-GB" dirty="0" smtClean="0"/>
              <a:t>Blue</a:t>
            </a:r>
          </a:p>
          <a:p>
            <a:pPr lvl="1"/>
            <a:r>
              <a:rPr lang="en-GB" dirty="0" smtClean="0"/>
              <a:t>Brown</a:t>
            </a:r>
          </a:p>
          <a:p>
            <a:pPr lvl="1"/>
            <a:r>
              <a:rPr lang="en-GB" dirty="0" smtClean="0"/>
              <a:t>Clear/green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Erith flounder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50157899"/>
              </p:ext>
            </p:extLst>
          </p:nvPr>
        </p:nvGraphicFramePr>
        <p:xfrm>
          <a:off x="5654675" y="1853247"/>
          <a:ext cx="5680982" cy="472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6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857</TotalTime>
  <Words>402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Plastic consumption</vt:lpstr>
      <vt:lpstr>Contents</vt:lpstr>
      <vt:lpstr>Background</vt:lpstr>
      <vt:lpstr>Samples</vt:lpstr>
      <vt:lpstr>Methods</vt:lpstr>
      <vt:lpstr>Fourier Transform Infra-red Spectroscopy</vt:lpstr>
      <vt:lpstr>Identification</vt:lpstr>
      <vt:lpstr>Results</vt:lpstr>
      <vt:lpstr>Results</vt:lpstr>
      <vt:lpstr>Results</vt:lpstr>
      <vt:lpstr>Results</vt:lpstr>
      <vt:lpstr>Results</vt:lpstr>
      <vt:lpstr>Conclusions</vt:lpstr>
      <vt:lpstr>What’s next?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McGoran</dc:creator>
  <cp:lastModifiedBy>McGoran, Alexandra (2012)</cp:lastModifiedBy>
  <cp:revision>54</cp:revision>
  <dcterms:created xsi:type="dcterms:W3CDTF">2016-02-20T17:58:12Z</dcterms:created>
  <dcterms:modified xsi:type="dcterms:W3CDTF">2016-02-24T16:22:49Z</dcterms:modified>
</cp:coreProperties>
</file>