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7" r:id="rId3"/>
    <p:sldId id="289" r:id="rId4"/>
    <p:sldId id="290" r:id="rId5"/>
    <p:sldId id="291" r:id="rId6"/>
    <p:sldId id="356" r:id="rId7"/>
    <p:sldId id="351" r:id="rId8"/>
    <p:sldId id="318" r:id="rId9"/>
    <p:sldId id="340" r:id="rId10"/>
    <p:sldId id="352" r:id="rId11"/>
    <p:sldId id="294" r:id="rId12"/>
    <p:sldId id="320" r:id="rId13"/>
    <p:sldId id="353" r:id="rId14"/>
    <p:sldId id="354" r:id="rId15"/>
    <p:sldId id="355" r:id="rId16"/>
    <p:sldId id="360" r:id="rId1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1" autoAdjust="0"/>
  </p:normalViewPr>
  <p:slideViewPr>
    <p:cSldViewPr>
      <p:cViewPr varScale="1">
        <p:scale>
          <a:sx n="89" d="100"/>
          <a:sy n="89" d="100"/>
        </p:scale>
        <p:origin x="10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CAEBF9-1FDD-4D95-BBDF-D3B08B8E87BE}" type="datetimeFigureOut">
              <a:rPr lang="he-IL" smtClean="0"/>
              <a:t>ח'/טבת/תשע"ז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5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2E0895-7FFD-486A-89EF-B590903C1B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80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08D9C-51D6-4653-B3B7-5876A46F31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BE245-A712-4EA4-B003-9EDF9A22A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6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1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31303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10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546164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11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54616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12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4068111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13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6402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14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68381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2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33202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3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68960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4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72372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5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10732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6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60737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7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65270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8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361971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3ED8A2-983A-4D2A-A009-D2A05BF7ACF6}" type="slidenum">
              <a:rPr lang="he-IL" altLang="he-IL" smtClean="0"/>
              <a:pPr eaLnBrk="1" hangingPunct="1"/>
              <a:t>9</a:t>
            </a:fld>
            <a:endParaRPr lang="en-US" altLang="he-I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66442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4DCE-8553-4B5F-80C1-0973BEE84D42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5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9F8-BA42-4B9D-96AF-992D1C2F8053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3625-49A8-4344-8384-ECB463C5B839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EB4E-9685-4940-BCB6-DAB17C64A6A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5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ED3E-B8B8-4105-96B7-3815EDC2AA1F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16F2-FD95-4760-BB6C-C3528192C02A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2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8C09-79B4-4FD9-8B77-3CF24969CC48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8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07D-9EFF-4B71-A552-9EA80A185A62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2AED-5168-41E7-BD96-FD0FAEA56EF3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6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4652-9D81-4816-94DD-6F40F9587FBE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36F3-A16A-4638-9ACA-7D7ABCAC5065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29C6-A0BA-4CC1-9F46-1B73D06F031D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F209-1A07-4499-BB9A-0DAEED0C7225}" type="datetime1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EC6F-B6B3-4A61-8B90-AB574C229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/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Long cycles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expanding graphs,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8DF6"/>
                </a:solidFill>
              </a:rPr>
              <a:t>with applications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Michael </a:t>
            </a:r>
            <a:r>
              <a:rPr lang="en-US" dirty="0" err="1" smtClean="0">
                <a:solidFill>
                  <a:srgbClr val="0033CC"/>
                </a:solidFill>
              </a:rPr>
              <a:t>Krivelevich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Tel Aviv University</a:t>
            </a:r>
          </a:p>
          <a:p>
            <a:endParaRPr lang="en-US" sz="2800" dirty="0">
              <a:solidFill>
                <a:srgbClr val="0033CC"/>
              </a:solidFill>
            </a:endParaRPr>
          </a:p>
          <a:p>
            <a:endParaRPr lang="en-US" dirty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9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Long cycles in locally sparse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Th. 2</a:t>
                </a:r>
                <a:r>
                  <a:rPr lang="en-US" altLang="he-IL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 – positive integer.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b="0" dirty="0"/>
                  <a:t>	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 has the following properties: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 ;		</a:t>
                </a:r>
                <a:r>
                  <a:rPr lang="en-US" altLang="he-IL" sz="2400" dirty="0" smtClean="0">
                    <a:solidFill>
                      <a:srgbClr val="7030A0"/>
                    </a:solidFill>
                  </a:rPr>
                  <a:t>(=average degree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he-IL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he-IL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he-IL" sz="2400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marL="457200" indent="-457200">
                  <a:lnSpc>
                    <a:spcPct val="9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.   </a:t>
                </a:r>
                <a:r>
                  <a:rPr lang="en-US" altLang="he-IL" sz="2400" dirty="0" smtClean="0">
                    <a:solidFill>
                      <a:srgbClr val="7030A0"/>
                    </a:solidFill>
                  </a:rPr>
                  <a:t>(locally sparse)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400" dirty="0"/>
                  <a:t> </a:t>
                </a:r>
                <a:r>
                  <a:rPr lang="en-US" altLang="he-IL" sz="2400" dirty="0" smtClean="0"/>
                  <a:t>has a cycle of length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altLang="he-IL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he-IL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altLang="he-IL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he-IL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he-IL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he-I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he-IL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he-IL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he-IL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he-IL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he-IL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he-I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he-IL" sz="2400" dirty="0" smtClean="0"/>
                  <a:t> </a:t>
                </a:r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Conclusion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he-IL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get a cycle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he-IL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.</a:t>
                </a:r>
                <a:endParaRPr lang="en-US" altLang="he-IL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  <a:blipFill rotWithShape="0">
                <a:blip r:embed="rId3"/>
                <a:stretch>
                  <a:fillRect l="-1113" t="-1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7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10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</a:rPr>
              <a:t>Where do locally </a:t>
            </a:r>
            <a:r>
              <a:rPr lang="en-US" altLang="he-IL" sz="3200" u="sng" dirty="0">
                <a:solidFill>
                  <a:srgbClr val="0033CC"/>
                </a:solidFill>
                <a:latin typeface="Times New Roman" pitchFamily="18" charset="0"/>
              </a:rPr>
              <a:t>sparse </a:t>
            </a:r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</a:rPr>
              <a:t>graphs come from?</a:t>
            </a:r>
            <a:endParaRPr lang="en-US" altLang="he-IL" sz="3200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  <a:buFontTx/>
                  <a:buChar char="-"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from random graphs naturally: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is with high prob. (</a:t>
                </a:r>
                <a:r>
                  <a:rPr lang="en-US" altLang="he-IL" sz="2400" u="sng" dirty="0" err="1">
                    <a:solidFill>
                      <a:srgbClr val="002060"/>
                    </a:solidFill>
                  </a:rPr>
                  <a:t>w</a:t>
                </a:r>
                <a:r>
                  <a:rPr lang="en-US" altLang="he-IL" sz="2400" u="sng" dirty="0" err="1" smtClean="0">
                    <a:solidFill>
                      <a:srgbClr val="002060"/>
                    </a:solidFill>
                  </a:rPr>
                  <a:t>hp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) locally sparse.</a:t>
                </a:r>
                <a:endParaRPr lang="en-US" altLang="he-IL" sz="24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Prop</a:t>
                </a:r>
                <a:r>
                  <a:rPr lang="en-US" altLang="he-IL" sz="2400" dirty="0" smtClean="0">
                    <a:solidFill>
                      <a:schemeClr val="tx1"/>
                    </a:solidFill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he-IL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– constants. Define: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he-I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b>
                                  <m:sSubPr>
                                    <m:ctrlPr>
                                      <a:rPr lang="en-US" altLang="he-I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he-I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he-I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he-I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he-I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he-I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.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he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he-I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he-I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he-I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altLang="he-IL" sz="2400" u="sng" dirty="0" err="1" smtClean="0">
                    <a:solidFill>
                      <a:schemeClr val="tx1"/>
                    </a:solidFill>
                  </a:rPr>
                  <a:t>whp</a:t>
                </a:r>
                <a:r>
                  <a:rPr lang="en-US" altLang="he-IL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he-IL" sz="24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altLang="he-IL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dirty="0"/>
                  <a:t>	</a:t>
                </a:r>
                <a:r>
                  <a:rPr lang="en-US" altLang="he-IL" sz="2400" dirty="0" smtClean="0"/>
                  <a:t>every k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he-IL" sz="2400" dirty="0" smtClean="0"/>
                  <a:t> vertices span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he-IL" sz="2400" dirty="0" smtClean="0"/>
                  <a:t> edges.</a:t>
                </a:r>
                <a:br>
                  <a:rPr lang="en-US" altLang="he-IL" sz="2400" dirty="0" smtClean="0"/>
                </a:b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u="sng" dirty="0" smtClean="0">
                    <a:solidFill>
                      <a:srgbClr val="00B050"/>
                    </a:solidFill>
                  </a:rPr>
                  <a:t>Proof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: 	straightforward first moment/union bound</a:t>
                </a:r>
                <a:r>
                  <a:rPr lang="en-US" altLang="he-IL" sz="2400" dirty="0">
                    <a:solidFill>
                      <a:srgbClr val="002060"/>
                    </a:solidFill>
                  </a:rPr>
                  <a:t>:</a:t>
                </a:r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he-IL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∃ </m:t>
                            </m:r>
                            <m:r>
                              <m:rPr>
                                <m:sty m:val="p"/>
                              </m:rP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violating</m:t>
                            </m:r>
                            <m: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set</m:t>
                            </m:r>
                          </m:e>
                        </m:d>
                      </m:e>
                    </m:func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he-IL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he-IL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lang="en-US" altLang="he-IL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he-IL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he-IL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he-IL" sz="2400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he-IL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he-IL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he-IL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=…=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.								</a:t>
                </a:r>
                <a:r>
                  <a:rPr lang="en-US" altLang="he-IL" sz="2400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  <a:blipFill rotWithShape="0">
                <a:blip r:embed="rId3"/>
                <a:stretch>
                  <a:fillRect l="-964" t="-2965" r="-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7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11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066800"/>
                <a:ext cx="8218488" cy="5289550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 algn="ctr">
                  <a:lnSpc>
                    <a:spcPct val="90000"/>
                  </a:lnSpc>
                  <a:buAutoNum type="alphaUcPeriod"/>
                </a:pPr>
                <a:r>
                  <a:rPr lang="en-US" altLang="he-IL" sz="2600" u="sng" dirty="0" smtClean="0">
                    <a:solidFill>
                      <a:srgbClr val="FF0000"/>
                    </a:solidFill>
                  </a:rPr>
                  <a:t>Long cycles in subgraphs of sparse random graphs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u="sng" dirty="0" smtClean="0">
                    <a:solidFill>
                      <a:srgbClr val="FF0000"/>
                    </a:solidFill>
                  </a:rPr>
                  <a:t>Th</a:t>
                </a:r>
                <a:r>
                  <a:rPr lang="en-US" altLang="he-IL" sz="2600" u="sng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he-IL" sz="26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altLang="he-IL" sz="2600" dirty="0" err="1" smtClean="0">
                    <a:solidFill>
                      <a:schemeClr val="tx1"/>
                    </a:solidFill>
                  </a:rPr>
                  <a:t>Ajtai</a:t>
                </a:r>
                <a:r>
                  <a:rPr lang="en-US" altLang="he-IL" sz="26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altLang="he-IL" sz="2600" dirty="0" err="1" smtClean="0">
                    <a:solidFill>
                      <a:schemeClr val="tx1"/>
                    </a:solidFill>
                  </a:rPr>
                  <a:t>Komlós</a:t>
                </a:r>
                <a:r>
                  <a:rPr lang="en-US" altLang="he-IL" sz="2600" dirty="0" smtClean="0">
                    <a:solidFill>
                      <a:schemeClr val="tx1"/>
                    </a:solidFill>
                  </a:rPr>
                  <a:t>, Szemerédi’81):</a:t>
                </a:r>
                <a:endParaRPr lang="en-US" altLang="he-IL" sz="26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he-IL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he-IL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he-IL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he-IL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he-IL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he-IL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he-IL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altLang="he-IL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he-IL" sz="2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he-IL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he-IL" sz="2600" dirty="0" smtClean="0">
                    <a:solidFill>
                      <a:schemeClr val="tx1"/>
                    </a:solidFill>
                  </a:rPr>
                  <a:t> – constant,</a:t>
                </a:r>
                <a:r>
                  <a:rPr lang="en-US" altLang="he-IL" sz="2600" dirty="0" smtClean="0"/>
                  <a:t> </a:t>
                </a:r>
                <a:r>
                  <a:rPr lang="en-US" altLang="he-IL" sz="2600" u="sng" dirty="0" err="1" smtClean="0"/>
                  <a:t>whp</a:t>
                </a:r>
                <a:r>
                  <a:rPr lang="en-US" altLang="he-IL" sz="2600" dirty="0"/>
                  <a:t> </a:t>
                </a:r>
                <a:r>
                  <a:rPr lang="en-US" altLang="he-IL" sz="2600" dirty="0" smtClean="0"/>
                  <a:t>contains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/>
                  <a:t>	</a:t>
                </a:r>
                <a:r>
                  <a:rPr lang="en-US" altLang="he-IL" sz="2600" dirty="0" smtClean="0"/>
                  <a:t>		 a linearly long cycle.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6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 smtClean="0"/>
                  <a:t>[Simple(r) proof, right dependence on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he-IL" sz="2600" dirty="0" smtClean="0"/>
                  <a:t> – K., Sudakov’13]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6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u="sng" dirty="0" smtClean="0">
                    <a:solidFill>
                      <a:srgbClr val="00B050"/>
                    </a:solidFill>
                  </a:rPr>
                  <a:t>Proof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: Look at the giant component </a:t>
                </a: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he-IL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600" u="sng" dirty="0" err="1" smtClean="0">
                    <a:solidFill>
                      <a:srgbClr val="002060"/>
                    </a:solidFill>
                  </a:rPr>
                  <a:t>whp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: 	1.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he-IL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	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he-IL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he-IL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he-IL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he-IL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he-IL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(positive relative 							excess);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	3. </a:t>
                </a: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he-IL" sz="2600" dirty="0">
                    <a:solidFill>
                      <a:srgbClr val="002060"/>
                    </a:solidFill>
                  </a:rPr>
                  <a:t> –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locally sparse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6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he-IL" sz="2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he-IL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d>
                      <m:dPr>
                        <m:begChr m:val="["/>
                        <m:endChr m:val="]"/>
                        <m:ctrlP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he-IL" sz="2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spans a linearly long cycle (</a:t>
                </a:r>
                <a14:m>
                  <m:oMath xmlns:m="http://schemas.openxmlformats.org/officeDocument/2006/math">
                    <m:r>
                      <a:rPr lang="en-US" altLang="he-IL" sz="2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Th. 2).		</a:t>
                </a:r>
                <a:r>
                  <a:rPr lang="en-US" altLang="he-IL" sz="28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altLang="he-IL" sz="26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066800"/>
                <a:ext cx="8218488" cy="5289550"/>
              </a:xfrm>
              <a:blipFill rotWithShape="0">
                <a:blip r:embed="rId3"/>
                <a:stretch>
                  <a:fillRect l="-1113" t="-2765" b="-1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7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12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066800"/>
                <a:ext cx="8218488" cy="5289550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 algn="ctr">
                  <a:lnSpc>
                    <a:spcPct val="90000"/>
                  </a:lnSpc>
                  <a:buFont typeface="+mj-lt"/>
                  <a:buAutoNum type="alphaUcPeriod" startAt="2"/>
                </a:pPr>
                <a:r>
                  <a:rPr lang="en-US" altLang="he-IL" sz="2600" u="sng" dirty="0" smtClean="0">
                    <a:solidFill>
                      <a:srgbClr val="FF0000"/>
                    </a:solidFill>
                  </a:rPr>
                  <a:t>Multi-color size Ramsey numbers of paths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u="sng" dirty="0" smtClean="0">
                    <a:solidFill>
                      <a:srgbClr val="FF0000"/>
                    </a:solidFill>
                  </a:rPr>
                  <a:t>Notation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–graphs, </a:t>
                </a: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– integer.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b="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he-IL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he-IL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altLang="he-IL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he-IL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if any </a:t>
                </a: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-coloring of </a:t>
                </a:r>
                <a14:m>
                  <m:oMath xmlns:m="http://schemas.openxmlformats.org/officeDocument/2006/math"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produces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		a </a:t>
                </a:r>
                <a:r>
                  <a:rPr lang="en-US" altLang="he-IL" sz="2600" dirty="0" err="1" smtClean="0">
                    <a:solidFill>
                      <a:srgbClr val="002060"/>
                    </a:solidFill>
                  </a:rPr>
                  <a:t>monochrom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. copy of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6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u="sng" dirty="0" smtClean="0">
                    <a:solidFill>
                      <a:srgbClr val="FF0000"/>
                    </a:solidFill>
                  </a:rPr>
                  <a:t>Def.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altLang="he-IL" sz="2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he-IL" sz="2600" dirty="0" smtClean="0">
                    <a:solidFill>
                      <a:srgbClr val="FF0000"/>
                    </a:solidFill>
                  </a:rPr>
                  <a:t>-color size Ramsey number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he-IL" sz="26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he-IL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he-IL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altLang="he-IL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he-IL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he-IL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he-IL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he-IL" sz="2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{|</m:t>
                        </m:r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he-IL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altLang="he-IL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|: </m:t>
                        </m:r>
                      </m:e>
                    </m:func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he-IL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he-IL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altLang="he-IL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he-IL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}.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6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 smtClean="0"/>
                  <a:t>Size Ramsey numbers of </a:t>
                </a:r>
                <a:r>
                  <a:rPr lang="en-US" altLang="he-IL" sz="2600" u="sng" dirty="0" smtClean="0">
                    <a:solidFill>
                      <a:srgbClr val="FF0000"/>
                    </a:solidFill>
                  </a:rPr>
                  <a:t>paths</a:t>
                </a:r>
                <a:r>
                  <a:rPr lang="en-US" altLang="he-IL" sz="2600" dirty="0" smtClean="0"/>
                  <a:t>:</a:t>
                </a:r>
                <a:endParaRPr lang="en-US" altLang="he-IL" sz="26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dirty="0" smtClean="0">
                    <a:solidFill>
                      <a:schemeClr val="tx1"/>
                    </a:solidFill>
                  </a:rPr>
                  <a:t>Beck’81: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he-IL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he-IL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altLang="he-IL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he-IL" sz="2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he-IL" sz="2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he-IL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he-IL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he-IL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he-IL" sz="2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he-IL" sz="2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altLang="he-IL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he-IL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he-IL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he-IL" sz="26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6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600" u="sng" dirty="0" smtClean="0">
                    <a:solidFill>
                      <a:srgbClr val="FF0000"/>
                    </a:solidFill>
                  </a:rPr>
                  <a:t>Q.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:  Dependence on </a:t>
                </a:r>
                <a14:m>
                  <m:oMath xmlns:m="http://schemas.openxmlformats.org/officeDocument/2006/math">
                    <m:r>
                      <a:rPr lang="en-US" altLang="he-IL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?</a:t>
                </a:r>
                <a:endParaRPr lang="en-US" altLang="he-IL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066800"/>
                <a:ext cx="8218488" cy="5289550"/>
              </a:xfrm>
              <a:blipFill rotWithShape="0">
                <a:blip r:embed="rId3"/>
                <a:stretch>
                  <a:fillRect l="-1335" t="-2419" b="-5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1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13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Multi-color size Ramsey numbers of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066800"/>
                <a:ext cx="8218488" cy="52895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Dudek, Prałat’16+: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Lower bound: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he-IL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he-IL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he-IL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he-IL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he-IL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he-IL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he-IL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;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Upper bound: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he-IL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he-IL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33</m:t>
                    </m:r>
                    <m:r>
                      <m:rPr>
                        <m:sty m:val="p"/>
                      </m:rPr>
                      <a:rPr lang="en-US" altLang="he-IL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r</m:t>
                    </m:r>
                    <m:sSup>
                      <m:sSupPr>
                        <m:ctrlPr>
                          <a:rPr lang="en-US" altLang="he-IL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he-IL" sz="24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p>
                    <m:r>
                      <a:rPr lang="en-US" altLang="he-IL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he-IL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>
                    <a:solidFill>
                      <a:srgbClr val="FF0000"/>
                    </a:solidFill>
                  </a:rPr>
                  <a:t>Th. </a:t>
                </a: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altLang="he-IL" sz="24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he-IL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he-IL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he-IL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he-IL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he-IL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he-IL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he-IL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he-IL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he-IL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he-IL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he-IL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he-IL" sz="2400" dirty="0" smtClean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>
                    <a:solidFill>
                      <a:srgbClr val="00B050"/>
                    </a:solidFill>
                  </a:rPr>
                  <a:t>Proof</a:t>
                </a:r>
                <a:r>
                  <a:rPr lang="en-US" altLang="he-IL" sz="24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Look at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𝐶𝑟</m:t>
                            </m:r>
                          </m:num>
                          <m:den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-coloring of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Show that a majority color has a cycle /path of length 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  <m:r>
                                  <a:rPr lang="en-US" altLang="he-IL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he-IL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Th. 2).		</a:t>
                </a:r>
                <a:r>
                  <a:rPr lang="en-US" altLang="he-IL" sz="2400" dirty="0" smtClean="0"/>
                  <a:t>	 </a:t>
                </a:r>
                <a:r>
                  <a:rPr lang="en-US" altLang="he-IL" sz="24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altLang="he-IL" sz="2400" dirty="0" smtClean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066800"/>
                <a:ext cx="8218488" cy="5289550"/>
              </a:xfrm>
              <a:blipFill rotWithShape="0">
                <a:blip r:embed="rId3"/>
                <a:stretch>
                  <a:fillRect l="-1113" t="-16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5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14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Open (meta-)question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5931" y="1066800"/>
                <a:ext cx="8218488" cy="52895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endParaRPr lang="en-US" altLang="he-IL" sz="2400" dirty="0" smtClean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altLang="he-IL" sz="2400" dirty="0" smtClean="0"/>
                  <a:t>:  Analogous results for </a:t>
                </a: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directed graphs</a:t>
                </a:r>
                <a:r>
                  <a:rPr lang="en-US" altLang="he-IL" sz="2400" dirty="0" smtClean="0"/>
                  <a:t>?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400" dirty="0" smtClean="0"/>
                  <a:t>	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/>
                  <a:t>Out-expansion of sets up to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he-IL" sz="2400" dirty="0" smtClean="0"/>
                  <a:t> cycle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he-IL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he-IL" sz="2400" dirty="0" smtClean="0"/>
                  <a:t>? 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Some preliminary results available…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5931" y="1066800"/>
                <a:ext cx="8218488" cy="5289550"/>
              </a:xfrm>
              <a:blipFill rotWithShape="0">
                <a:blip r:embed="rId3"/>
                <a:stretch>
                  <a:fillRect l="-11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Happy 60</a:t>
            </a:r>
            <a:r>
              <a:rPr lang="en-US" baseline="30000" dirty="0" smtClean="0"/>
              <a:t>th</a:t>
            </a:r>
            <a:r>
              <a:rPr lang="en-US" dirty="0" smtClean="0"/>
              <a:t> birthday, Gregory!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1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Grisha</a:t>
            </a:r>
            <a:r>
              <a:rPr lang="en-US" altLang="he-IL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Gutin and me…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21848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u="sng" dirty="0" smtClean="0">
                <a:solidFill>
                  <a:srgbClr val="7030A0"/>
                </a:solidFill>
              </a:rPr>
              <a:t>List of PhD students of </a:t>
            </a:r>
            <a:r>
              <a:rPr lang="en-US" altLang="he-IL" sz="2400" u="sng" dirty="0" err="1" smtClean="0">
                <a:solidFill>
                  <a:srgbClr val="00B050"/>
                </a:solidFill>
              </a:rPr>
              <a:t>Noga</a:t>
            </a:r>
            <a:r>
              <a:rPr lang="en-US" altLang="he-IL" sz="2400" u="sng" dirty="0" smtClean="0">
                <a:solidFill>
                  <a:srgbClr val="00B050"/>
                </a:solidFill>
              </a:rPr>
              <a:t> Alon </a:t>
            </a:r>
            <a:r>
              <a:rPr lang="en-US" altLang="he-IL" sz="2400" u="sng" dirty="0" smtClean="0">
                <a:solidFill>
                  <a:srgbClr val="7030A0"/>
                </a:solidFill>
              </a:rPr>
              <a:t>at Tel Aviv U. (1985-present):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endParaRPr lang="en-US" altLang="he-IL" sz="2400" u="sng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 smtClean="0">
                <a:solidFill>
                  <a:srgbClr val="002060"/>
                </a:solidFill>
              </a:rPr>
              <a:t>	1. Y. Azar (graduated 1989)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2. U. Zwick (graduated 1989)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3. </a:t>
            </a:r>
            <a:r>
              <a:rPr lang="en-US" altLang="he-IL" sz="2400" dirty="0" smtClean="0">
                <a:solidFill>
                  <a:srgbClr val="FF0000"/>
                </a:solidFill>
              </a:rPr>
              <a:t>G. Gutin </a:t>
            </a:r>
            <a:r>
              <a:rPr lang="en-US" altLang="he-IL" sz="2400" dirty="0" smtClean="0">
                <a:solidFill>
                  <a:srgbClr val="002060"/>
                </a:solidFill>
              </a:rPr>
              <a:t>(graduated 1993)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4. R. </a:t>
            </a:r>
            <a:r>
              <a:rPr lang="en-US" altLang="he-IL" sz="2400" dirty="0" err="1" smtClean="0">
                <a:solidFill>
                  <a:srgbClr val="002060"/>
                </a:solidFill>
              </a:rPr>
              <a:t>Yuster</a:t>
            </a:r>
            <a:r>
              <a:rPr lang="en-US" altLang="he-IL" sz="2400" dirty="0" smtClean="0">
                <a:solidFill>
                  <a:srgbClr val="002060"/>
                </a:solidFill>
              </a:rPr>
              <a:t> (graduated 1994)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5. </a:t>
            </a:r>
            <a:r>
              <a:rPr lang="en-US" altLang="he-IL" sz="2400" dirty="0" smtClean="0">
                <a:solidFill>
                  <a:srgbClr val="7030A0"/>
                </a:solidFill>
              </a:rPr>
              <a:t>M. Krivelevich </a:t>
            </a:r>
            <a:r>
              <a:rPr lang="en-US" altLang="he-IL" sz="2400" dirty="0" smtClean="0">
                <a:solidFill>
                  <a:srgbClr val="002060"/>
                </a:solidFill>
              </a:rPr>
              <a:t>(graduated 1997)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6. </a:t>
            </a:r>
            <a:r>
              <a:rPr lang="en-US" altLang="he-IL" sz="2400" dirty="0" smtClean="0">
                <a:solidFill>
                  <a:srgbClr val="7030A0"/>
                </a:solidFill>
              </a:rPr>
              <a:t>B. Sudakov </a:t>
            </a:r>
            <a:r>
              <a:rPr lang="en-US" altLang="he-IL" sz="2400" dirty="0" smtClean="0">
                <a:solidFill>
                  <a:srgbClr val="002060"/>
                </a:solidFill>
              </a:rPr>
              <a:t>(graduated 1999)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 smtClean="0">
                <a:solidFill>
                  <a:srgbClr val="002060"/>
                </a:solidFill>
              </a:rPr>
              <a:t>	….</a:t>
            </a:r>
          </a:p>
          <a:p>
            <a:pPr marL="0" indent="0">
              <a:lnSpc>
                <a:spcPct val="90000"/>
              </a:lnSpc>
              <a:buClr>
                <a:srgbClr val="00B050"/>
              </a:buClr>
              <a:buNone/>
            </a:pP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r>
              <a:rPr lang="en-US" altLang="he-IL" sz="2400" dirty="0" smtClean="0">
                <a:solidFill>
                  <a:srgbClr val="002060"/>
                </a:solidFill>
              </a:rPr>
              <a:t>22. O. Ben-Eliezer (in progress)</a:t>
            </a:r>
            <a:r>
              <a:rPr lang="en-US" altLang="he-IL" sz="2400" dirty="0">
                <a:solidFill>
                  <a:srgbClr val="002060"/>
                </a:solidFill>
              </a:rPr>
              <a:t>	</a:t>
            </a:r>
            <a:endParaRPr lang="en-US" altLang="he-IL" sz="2400" i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0"/>
            <a:ext cx="2344008" cy="3348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18" y="2286000"/>
            <a:ext cx="3481682" cy="277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33" y="3608832"/>
            <a:ext cx="4438795" cy="30982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43405" y="4038600"/>
            <a:ext cx="1314595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5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2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Local 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1600200"/>
                <a:ext cx="8218488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Notation</a:t>
                </a:r>
                <a:r>
                  <a:rPr lang="en-US" altLang="he-IL" sz="2400" dirty="0" smtClean="0"/>
                  <a:t>:</a:t>
                </a:r>
                <a:r>
                  <a:rPr lang="en-US" altLang="he-IL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/>
                      </a:rPr>
                      <m:t>𝐺</m:t>
                    </m:r>
                    <m:r>
                      <a:rPr lang="en-US" altLang="he-IL" sz="2400" i="1">
                        <a:latin typeface="Cambria Math"/>
                      </a:rPr>
                      <m:t>=(</m:t>
                    </m:r>
                    <m:r>
                      <a:rPr lang="en-US" altLang="he-IL" sz="2400" i="1">
                        <a:latin typeface="Cambria Math"/>
                      </a:rPr>
                      <m:t>𝑉</m:t>
                    </m:r>
                    <m:r>
                      <a:rPr lang="en-US" altLang="he-IL" sz="2400" i="1">
                        <a:latin typeface="Cambria Math"/>
                      </a:rPr>
                      <m:t>,</m:t>
                    </m:r>
                    <m:r>
                      <a:rPr lang="en-US" altLang="he-IL" sz="2400" i="1">
                        <a:latin typeface="Cambria Math"/>
                      </a:rPr>
                      <m:t>𝐸</m:t>
                    </m:r>
                    <m:r>
                      <a:rPr lang="en-US" altLang="he-IL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he-IL" sz="2400" dirty="0"/>
                  <a:t> – </a:t>
                </a:r>
                <a:r>
                  <a:rPr lang="en-US" altLang="he-IL" sz="2400" dirty="0" smtClean="0"/>
                  <a:t>graph,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/>
                      </a:rPr>
                      <m:t>𝑊</m:t>
                    </m:r>
                    <m:r>
                      <a:rPr lang="en-US" altLang="he-IL" sz="2400" b="0" i="1" smtClean="0">
                        <a:latin typeface="Cambria Math"/>
                      </a:rPr>
                      <m:t>⊂</m:t>
                    </m:r>
                    <m:r>
                      <a:rPr lang="en-US" altLang="he-IL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he-IL" sz="2400" dirty="0" smtClean="0"/>
                  <a:t> – vertex subset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u="sng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)≔{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∖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has a neighbor in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/>
                      </a:rPr>
                      <m:t>𝑊</m:t>
                    </m:r>
                    <m:r>
                      <a:rPr lang="en-US" altLang="he-IL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/>
                  <a:t>	 –</a:t>
                </a:r>
                <a:r>
                  <a:rPr lang="en-US" altLang="he-IL" sz="2400" dirty="0" smtClean="0"/>
                  <a:t> </a:t>
                </a:r>
                <a:r>
                  <a:rPr lang="en-US" altLang="he-IL" sz="2400" dirty="0" smtClean="0">
                    <a:solidFill>
                      <a:srgbClr val="FF0000"/>
                    </a:solidFill>
                  </a:rPr>
                  <a:t>external neighborhood </a:t>
                </a:r>
                <a:r>
                  <a:rPr lang="en-US" altLang="he-IL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/>
                      </a:rPr>
                      <m:t>𝑊</m:t>
                    </m:r>
                  </m:oMath>
                </a14:m>
                <a:endParaRPr lang="en-US" altLang="he-IL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Def.</a:t>
                </a:r>
                <a:r>
                  <a:rPr lang="en-US" altLang="he-IL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altLang="he-IL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he-IL" sz="2400" dirty="0" smtClean="0">
                    <a:solidFill>
                      <a:schemeClr val="tx1"/>
                    </a:solidFill>
                  </a:rPr>
                  <a:t> – graph,</a:t>
                </a:r>
                <a:r>
                  <a:rPr lang="en-US" altLang="he-IL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he-IL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he-IL" sz="2400" dirty="0"/>
                  <a:t>– integer,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/>
                      </a:rPr>
                      <m:t>𝛼</m:t>
                    </m:r>
                    <m:r>
                      <a:rPr lang="en-US" altLang="he-IL" sz="2400" i="1">
                        <a:latin typeface="Cambria Math"/>
                      </a:rPr>
                      <m:t>&gt;</m:t>
                    </m:r>
                    <m:r>
                      <a:rPr lang="en-US" altLang="he-IL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altLang="he-IL" sz="2400" dirty="0"/>
                  <a:t> – </a:t>
                </a:r>
                <a:r>
                  <a:rPr lang="en-US" altLang="he-IL" sz="2400" dirty="0" smtClean="0"/>
                  <a:t>real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/>
                  <a:t>	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he-IL" sz="2400" dirty="0" smtClean="0"/>
                  <a:t> is a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he-IL" sz="2400" dirty="0" smtClean="0">
                    <a:solidFill>
                      <a:srgbClr val="FF0000"/>
                    </a:solidFill>
                  </a:rPr>
                  <a:t>-expander </a:t>
                </a:r>
                <a:r>
                  <a:rPr lang="en-US" altLang="he-IL" sz="2400" dirty="0" smtClean="0"/>
                  <a:t>if 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00B05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he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he-IL" sz="24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</m:e>
                      </m:d>
                      <m:r>
                        <a:rPr lang="en-US" altLang="he-IL" sz="2400" b="0" i="1" smtClean="0">
                          <a:latin typeface="Cambria Math"/>
                        </a:rPr>
                        <m:t>≥</m:t>
                      </m:r>
                      <m:r>
                        <a:rPr lang="en-US" altLang="he-IL" sz="2400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/>
                        </a:rPr>
                        <m:t>, ∀</m:t>
                      </m:r>
                      <m:r>
                        <a:rPr lang="en-US" altLang="he-IL" sz="2400" b="0" i="1" smtClean="0">
                          <a:latin typeface="Cambria Math"/>
                        </a:rPr>
                        <m:t>𝑊</m:t>
                      </m:r>
                      <m:r>
                        <a:rPr lang="en-US" altLang="he-IL" sz="2400" b="0" i="1" smtClean="0">
                          <a:latin typeface="Cambria Math"/>
                        </a:rPr>
                        <m:t>⊂</m:t>
                      </m:r>
                      <m:r>
                        <a:rPr lang="en-US" altLang="he-IL" sz="2400" b="0" i="1" smtClean="0">
                          <a:latin typeface="Cambria Math"/>
                        </a:rPr>
                        <m:t>𝑉</m:t>
                      </m:r>
                      <m:r>
                        <a:rPr lang="en-US" altLang="he-IL" sz="24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he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he-IL" sz="24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he-IL" sz="2400" b="0" i="1" smtClean="0">
                          <a:latin typeface="Cambria Math"/>
                        </a:rPr>
                        <m:t>≤</m:t>
                      </m:r>
                      <m:r>
                        <a:rPr lang="en-US" altLang="he-IL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altLang="he-IL" sz="2400" dirty="0"/>
              </a:p>
              <a:p>
                <a:pPr marL="0" indent="0" algn="l" rtl="0" eaLnBrk="1" hangingPunct="1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(Think of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𝑐𝑛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𝛼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– small constant)</a:t>
                </a:r>
                <a:r>
                  <a:rPr lang="en-US" altLang="he-IL" sz="2400" dirty="0">
                    <a:solidFill>
                      <a:srgbClr val="002060"/>
                    </a:solidFill>
                  </a:rPr>
                  <a:t>	</a:t>
                </a:r>
                <a:endParaRPr lang="en-US" altLang="he-IL" sz="2400" i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1600200"/>
                <a:ext cx="8218488" cy="4525963"/>
              </a:xfrm>
              <a:blipFill rotWithShape="0">
                <a:blip r:embed="rId3"/>
                <a:stretch>
                  <a:fillRect l="-1187" t="-2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33600" y="4648200"/>
            <a:ext cx="4876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18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3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Main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218488" cy="47561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600" u="sng" dirty="0" smtClean="0">
                    <a:solidFill>
                      <a:srgbClr val="FF0000"/>
                    </a:solidFill>
                  </a:rPr>
                  <a:t>Q.</a:t>
                </a:r>
                <a:r>
                  <a:rPr lang="en-US" altLang="he-IL" sz="2600" dirty="0" smtClean="0"/>
                  <a:t>:</a:t>
                </a:r>
                <a:r>
                  <a:rPr lang="en-US" altLang="he-IL" sz="2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/>
                      </a:rPr>
                      <m:t>𝐺</m:t>
                    </m:r>
                    <m:r>
                      <m:rPr>
                        <m:nor/>
                      </m:rPr>
                      <a:rPr lang="en-US" altLang="he-IL" sz="2600" dirty="0"/>
                      <m:t> </m:t>
                    </m:r>
                    <m:r>
                      <m:rPr>
                        <m:nor/>
                      </m:rPr>
                      <a:rPr lang="en-US" altLang="he-IL" sz="2600" b="0" i="0" dirty="0" smtClean="0"/>
                      <m:t>− </m:t>
                    </m:r>
                    <m:r>
                      <a:rPr lang="en-US" altLang="he-IL" sz="260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he-IL" sz="260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altLang="he-IL" sz="260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he-IL" sz="260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altLang="he-IL" sz="260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altLang="he-IL" sz="26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altLang="he-IL" sz="2600" dirty="0">
                        <a:solidFill>
                          <a:schemeClr val="tx1"/>
                        </a:solidFill>
                      </a:rPr>
                      <m:t>expander</m:t>
                    </m:r>
                  </m:oMath>
                </a14:m>
                <a:r>
                  <a:rPr lang="en-US" altLang="he-IL" sz="2600" dirty="0" smtClean="0"/>
                  <a:t>. Longest cycle in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he-IL" sz="2600" dirty="0" smtClean="0"/>
                  <a:t>?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s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omewhat (…) studied;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c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orresponding question for paths (=longest path in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/>
                      </a:rPr>
                      <m:t>𝛼</m:t>
                    </m:r>
                    <m:r>
                      <a:rPr lang="en-US" altLang="he-IL" sz="2600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altLang="he-IL" sz="2600" dirty="0">
                        <a:solidFill>
                          <a:srgbClr val="00206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altLang="he-IL" sz="2600" dirty="0">
                        <a:solidFill>
                          <a:srgbClr val="002060"/>
                        </a:solidFill>
                      </a:rPr>
                      <m:t>expander</m:t>
                    </m:r>
                  </m:oMath>
                </a14:m>
                <a:r>
                  <a:rPr lang="en-US" altLang="he-IL" sz="2600" dirty="0" smtClean="0">
                    <a:solidFill>
                      <a:srgbClr val="002060"/>
                    </a:solidFill>
                  </a:rPr>
                  <a:t>) – more studied question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c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an expect some difference between paths and cycles</a:t>
                </a:r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p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otential applications: extremal problems, Ramsey-type settings, random graphs, positional games,…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6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600" dirty="0" smtClean="0">
                    <a:solidFill>
                      <a:srgbClr val="002060"/>
                    </a:solidFill>
                  </a:rPr>
                  <a:t>(some details/examples – later)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218488" cy="4756150"/>
              </a:xfrm>
              <a:blipFill rotWithShape="0">
                <a:blip r:embed="rId3"/>
                <a:stretch>
                  <a:fillRect l="-1187" t="-2436" b="-15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1" y="1524000"/>
            <a:ext cx="5791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7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4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00965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Known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219200"/>
                <a:ext cx="8218488" cy="50292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400" dirty="0" smtClean="0"/>
                  <a:t>Brandt, Broersma, Diestel, Kriesell’06: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/>
                      </a:rPr>
                      <m:t>𝐺</m:t>
                    </m:r>
                    <m:r>
                      <m:rPr>
                        <m:nor/>
                      </m:rPr>
                      <a:rPr lang="en-US" altLang="he-IL" sz="2400" dirty="0"/>
                      <m:t> − </m:t>
                    </m:r>
                    <m:r>
                      <a:rPr lang="en-US" altLang="he-IL" sz="2400" i="1">
                        <a:latin typeface="Cambria Math"/>
                      </a:rPr>
                      <m:t>(</m:t>
                    </m:r>
                    <m:r>
                      <a:rPr lang="en-US" altLang="he-IL" sz="2400" i="1">
                        <a:latin typeface="Cambria Math"/>
                      </a:rPr>
                      <m:t>𝑘</m:t>
                    </m:r>
                    <m:r>
                      <a:rPr lang="en-US" altLang="he-IL" sz="2400" i="1">
                        <a:latin typeface="Cambria Math"/>
                      </a:rPr>
                      <m:t>,</m:t>
                    </m:r>
                    <m:r>
                      <a:rPr lang="en-US" altLang="he-IL" sz="2400" i="1">
                        <a:latin typeface="Cambria Math"/>
                      </a:rPr>
                      <m:t>𝛼</m:t>
                    </m:r>
                    <m:r>
                      <a:rPr lang="en-US" altLang="he-IL" sz="24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altLang="he-IL" sz="2400" dirty="0"/>
                      <m:t>−</m:t>
                    </m:r>
                    <m:r>
                      <m:rPr>
                        <m:nor/>
                      </m:rPr>
                      <a:rPr lang="en-US" altLang="he-IL" sz="2400" dirty="0"/>
                      <m:t>expander</m:t>
                    </m:r>
                  </m:oMath>
                </a14:m>
                <a:r>
                  <a:rPr lang="en-US" altLang="he-IL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altLang="he-IL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/>
                        <a:ea typeface="Cambria Math"/>
                      </a:rPr>
                      <m:t>⇒ </m:t>
                    </m:r>
                    <m:r>
                      <a:rPr lang="en-US" altLang="he-IL" sz="24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he-IL" sz="2400" dirty="0" smtClean="0"/>
                  <a:t> contains a cycle of length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latin typeface="Cambria Math"/>
                          </a:rPr>
                          <m:t>𝛼</m:t>
                        </m:r>
                        <m:r>
                          <a:rPr lang="en-US" altLang="he-IL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he-IL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he-IL" sz="24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altLang="he-IL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he-IL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400" u="sng" dirty="0" smtClean="0">
                    <a:solidFill>
                      <a:srgbClr val="008000"/>
                    </a:solidFill>
                  </a:rPr>
                  <a:t>Proof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: adaptation of </a:t>
                </a:r>
                <a:r>
                  <a:rPr lang="en-US" altLang="he-IL" sz="2400" dirty="0" err="1" smtClean="0">
                    <a:solidFill>
                      <a:srgbClr val="002060"/>
                    </a:solidFill>
                  </a:rPr>
                  <a:t>Pósa’s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rotation-extension technique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(assumption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/>
                      </a:rPr>
                      <m:t>𝛼</m:t>
                    </m:r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– essential there)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400" dirty="0" smtClean="0">
                    <a:solidFill>
                      <a:srgbClr val="C00000"/>
                    </a:solidFill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C0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he-IL" sz="2400" dirty="0" smtClean="0">
                    <a:solidFill>
                      <a:srgbClr val="C00000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C00000"/>
                        </a:solidFill>
                        <a:latin typeface="Cambria Math"/>
                      </a:rPr>
                      <m:t>𝛼</m:t>
                    </m:r>
                    <m:r>
                      <a:rPr lang="en-US" altLang="he-IL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altLang="he-IL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0</m:t>
                    </m:r>
                    <m:r>
                      <a:rPr lang="en-US" altLang="he-IL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en-US" altLang="he-IL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001</m:t>
                    </m:r>
                    <m:r>
                      <a:rPr lang="en-US" altLang="he-IL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en-US" altLang="he-IL" sz="2400" dirty="0" smtClean="0">
                    <a:solidFill>
                      <a:srgbClr val="C00000"/>
                    </a:solidFill>
                  </a:rPr>
                  <a:t> – very different regime…</a:t>
                </a:r>
                <a:endParaRPr lang="en-US" altLang="he-IL" sz="2400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4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he-IL" sz="2400" dirty="0"/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19200"/>
                <a:ext cx="8218488" cy="5029200"/>
              </a:xfrm>
              <a:blipFill rotWithShape="1">
                <a:blip r:embed="rId3"/>
                <a:stretch>
                  <a:fillRect l="-1113" b="-9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3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5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00965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Main technical tool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219200"/>
                <a:ext cx="8218488" cy="50292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200" dirty="0" smtClean="0">
                    <a:solidFill>
                      <a:srgbClr val="002060"/>
                    </a:solidFill>
                  </a:rPr>
                  <a:t>“A simple but powerful lemma”…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he-IL" sz="22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200" u="sng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altLang="he-IL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he-IL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200" dirty="0"/>
                  <a:t> – </a:t>
                </a:r>
                <a:r>
                  <a:rPr lang="en-US" altLang="he-IL" sz="2200" dirty="0" smtClean="0"/>
                  <a:t>connected graph.</a:t>
                </a:r>
                <a:endParaRPr lang="en-US" altLang="he-IL" sz="22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200" dirty="0"/>
                  <a:t>	</a:t>
                </a:r>
                <a:r>
                  <a:rPr lang="en-US" altLang="he-IL" sz="2200" dirty="0" smtClean="0"/>
                  <a:t>There exists a rooted spanning tree </a:t>
                </a:r>
                <a14:m>
                  <m:oMath xmlns:m="http://schemas.openxmlformats.org/officeDocument/2006/math">
                    <m:r>
                      <a:rPr lang="en-US" altLang="he-IL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he-IL" sz="22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he-IL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200" dirty="0" smtClean="0"/>
                  <a:t> s.t.</a:t>
                </a:r>
                <a:endParaRPr lang="en-US" altLang="he-IL" sz="22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14:m>
                  <m:oMath xmlns:m="http://schemas.openxmlformats.org/officeDocument/2006/math">
                    <m:r>
                      <a:rPr lang="en-US" altLang="he-IL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he-IL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en-US" altLang="he-IL" sz="22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he-IL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altLang="he-IL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he-IL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he-IL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∖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he-IL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)⇒</m:t>
                    </m:r>
                  </m:oMath>
                </a14:m>
                <a:r>
                  <a:rPr lang="en-US" altLang="he-IL" sz="2200" dirty="0">
                    <a:solidFill>
                      <a:schemeClr val="tx1"/>
                    </a:solidFill>
                  </a:rPr>
                  <a:t> one of </a:t>
                </a:r>
                <a14:m>
                  <m:oMath xmlns:m="http://schemas.openxmlformats.org/officeDocument/2006/math"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altLang="he-IL" sz="2200" dirty="0">
                    <a:solidFill>
                      <a:schemeClr val="tx1"/>
                    </a:solidFill>
                  </a:rPr>
                  <a:t> is an ancestor of the </a:t>
                </a:r>
                <a:r>
                  <a:rPr lang="en-US" altLang="he-IL" sz="2200" dirty="0" smtClean="0">
                    <a:solidFill>
                      <a:schemeClr val="tx1"/>
                    </a:solidFill>
                  </a:rPr>
                  <a:t>					other </a:t>
                </a:r>
                <a:r>
                  <a:rPr lang="en-US" altLang="he-IL" sz="2200" dirty="0">
                    <a:solidFill>
                      <a:schemeClr val="tx1"/>
                    </a:solidFill>
                  </a:rPr>
                  <a:t>along </a:t>
                </a:r>
                <a14:m>
                  <m:oMath xmlns:m="http://schemas.openxmlformats.org/officeDocument/2006/math">
                    <m:r>
                      <a:rPr lang="en-US" altLang="he-IL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he-IL" sz="22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he-IL" sz="2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2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200" u="sng" dirty="0">
                    <a:solidFill>
                      <a:srgbClr val="008000"/>
                    </a:solidFill>
                  </a:rPr>
                  <a:t>Proof</a:t>
                </a:r>
                <a:r>
                  <a:rPr lang="en-US" altLang="he-IL" sz="2200" dirty="0">
                    <a:solidFill>
                      <a:srgbClr val="002060"/>
                    </a:solidFill>
                  </a:rPr>
                  <a:t>: </a:t>
                </a:r>
                <a:r>
                  <a:rPr lang="en-US" altLang="he-IL" sz="2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he-IL" sz="2200" dirty="0">
                    <a:solidFill>
                      <a:srgbClr val="002060"/>
                    </a:solidFill>
                  </a:rPr>
                  <a:t>Run </a:t>
                </a:r>
                <a:r>
                  <a:rPr lang="en-US" altLang="he-IL" sz="2200" dirty="0" smtClean="0">
                    <a:solidFill>
                      <a:srgbClr val="FF0000"/>
                    </a:solidFill>
                  </a:rPr>
                  <a:t>Depth First Search </a:t>
                </a:r>
                <a:r>
                  <a:rPr lang="en-US" altLang="he-IL" sz="2200" dirty="0" smtClean="0">
                    <a:solidFill>
                      <a:srgbClr val="002060"/>
                    </a:solidFill>
                  </a:rPr>
                  <a:t>(DFS) algorithm on </a:t>
                </a:r>
                <a14:m>
                  <m:oMath xmlns:m="http://schemas.openxmlformats.org/officeDocument/2006/math">
                    <m:r>
                      <a:rPr lang="en-US" altLang="he-IL" sz="2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200" dirty="0" smtClean="0">
                    <a:solidFill>
                      <a:srgbClr val="002060"/>
                    </a:solidFill>
                  </a:rPr>
                  <a:t> to get </a:t>
                </a:r>
                <a14:m>
                  <m:oMath xmlns:m="http://schemas.openxmlformats.org/officeDocument/2006/math">
                    <m:r>
                      <a:rPr lang="en-US" altLang="he-IL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he-IL" sz="22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200" dirty="0" smtClean="0"/>
                  <a:t>	</a:t>
                </a:r>
                <a:r>
                  <a:rPr lang="en-US" altLang="he-IL" sz="2200" dirty="0" smtClean="0">
                    <a:solidFill>
                      <a:srgbClr val="002060"/>
                    </a:solidFill>
                  </a:rPr>
                  <a:t>(based on any order </a:t>
                </a:r>
                <a14:m>
                  <m:oMath xmlns:m="http://schemas.openxmlformats.org/officeDocument/2006/math">
                    <m:r>
                      <a:rPr lang="en-US" altLang="he-IL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he-IL" sz="2200" dirty="0" smtClean="0">
                    <a:solidFill>
                      <a:srgbClr val="00206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he-IL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he-IL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he-IL" sz="2200" dirty="0" smtClean="0">
                    <a:solidFill>
                      <a:srgbClr val="002060"/>
                    </a:solidFill>
                  </a:rPr>
                  <a:t>.		</a:t>
                </a:r>
                <a:r>
                  <a:rPr lang="en-US" altLang="he-IL" sz="22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altLang="he-IL" sz="22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200" u="sng" dirty="0" smtClean="0">
                    <a:solidFill>
                      <a:srgbClr val="00B050"/>
                    </a:solidFill>
                  </a:rPr>
                  <a:t>Idea to be used later</a:t>
                </a:r>
                <a:r>
                  <a:rPr lang="en-US" altLang="he-IL" sz="2200" dirty="0" smtClean="0"/>
                  <a:t>: a long backward edge of </a:t>
                </a:r>
                <a14:m>
                  <m:oMath xmlns:m="http://schemas.openxmlformats.org/officeDocument/2006/math">
                    <m:r>
                      <a:rPr lang="en-US" altLang="he-IL" sz="2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altLang="he-IL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2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altLang="he-IL" sz="2200" i="1">
                        <a:latin typeface="Cambria Math"/>
                      </a:rPr>
                      <m:t>∖</m:t>
                    </m:r>
                    <m:r>
                      <a:rPr lang="en-US" altLang="he-IL" sz="2200" i="1">
                        <a:latin typeface="Cambria Math"/>
                      </a:rPr>
                      <m:t>𝐸</m:t>
                    </m:r>
                    <m:r>
                      <a:rPr lang="en-US" altLang="he-IL" sz="2200" i="1">
                        <a:latin typeface="Cambria Math"/>
                      </a:rPr>
                      <m:t>(</m:t>
                    </m:r>
                    <m:r>
                      <a:rPr lang="en-US" altLang="he-IL" sz="2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he-IL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he-IL" sz="2200" dirty="0" smtClean="0"/>
                  <a:t> produces 	a long cycle. </a:t>
                </a:r>
                <a:endParaRPr lang="en-US" altLang="he-IL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he-IL" sz="2400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he-IL" sz="2400" dirty="0"/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219200"/>
                <a:ext cx="8218488" cy="5029200"/>
              </a:xfrm>
              <a:blipFill rotWithShape="0"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0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6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Cycles in local 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b="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Th. 1</a:t>
                </a:r>
                <a:r>
                  <a:rPr lang="en-US" altLang="he-IL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400" dirty="0"/>
                  <a:t> –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he-IL" sz="2400" dirty="0"/>
                  <a:t>-expander on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he-IL" sz="2400" dirty="0"/>
                  <a:t> vertices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/>
                  <a:t>	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he-IL" sz="2400" dirty="0"/>
                  <a:t>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400" dirty="0" smtClean="0"/>
                  <a:t> has </a:t>
                </a:r>
                <a:r>
                  <a:rPr lang="en-US" altLang="he-IL" sz="2400" dirty="0"/>
                  <a:t>a </a:t>
                </a:r>
                <a:r>
                  <a:rPr lang="en-US" altLang="he-IL" sz="2400" dirty="0" smtClean="0"/>
                  <a:t>cycle </a:t>
                </a:r>
                <a:r>
                  <a:rPr lang="en-US" altLang="he-IL" sz="2400" dirty="0"/>
                  <a:t>of length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he-IL" sz="2400" dirty="0" smtClean="0"/>
                  <a:t> .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/>
              </a:p>
              <a:p>
                <a:pPr marL="0" indent="0">
                  <a:lnSpc>
                    <a:spcPct val="15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 smtClean="0">
                    <a:solidFill>
                      <a:srgbClr val="00B050"/>
                    </a:solidFill>
                  </a:rPr>
                  <a:t>Tightness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. 	</a:t>
                </a:r>
              </a:p>
              <a:p>
                <a:pPr marL="0" indent="0">
                  <a:lnSpc>
                    <a:spcPct val="15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Longest cycle in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he-IL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vertices.		</a:t>
                </a:r>
                <a:endParaRPr lang="en-US" altLang="he-IL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  <a:blipFill rotWithShape="0">
                <a:blip r:embed="rId3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21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7</a:t>
            </a:fld>
            <a:endParaRPr lang="en-US" altLang="he-IL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Cycles in local expanders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Th. 1</a:t>
                </a:r>
                <a:r>
                  <a:rPr lang="en-US" altLang="he-IL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400" dirty="0"/>
                  <a:t> –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he-IL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he-IL" sz="2400" dirty="0"/>
                  <a:t>-expander </a:t>
                </a:r>
                <a:r>
                  <a:rPr lang="en-US" altLang="he-IL" sz="2400" dirty="0" smtClean="0"/>
                  <a:t>on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he-IL" sz="2400" dirty="0" smtClean="0"/>
                  <a:t> vertices</a:t>
                </a: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/>
                  <a:t>	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he-IL" sz="2400" dirty="0"/>
                  <a:t>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400" dirty="0" smtClean="0"/>
                  <a:t> has </a:t>
                </a:r>
                <a:r>
                  <a:rPr lang="en-US" altLang="he-IL" sz="2400" dirty="0"/>
                  <a:t>a </a:t>
                </a:r>
                <a:r>
                  <a:rPr lang="en-US" altLang="he-IL" sz="2400" dirty="0" smtClean="0"/>
                  <a:t>cycle </a:t>
                </a:r>
                <a:r>
                  <a:rPr lang="en-US" altLang="he-IL" sz="2400" dirty="0"/>
                  <a:t>of length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he-I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he-IL" sz="2400" dirty="0" smtClean="0"/>
                  <a:t> .</a:t>
                </a:r>
                <a:endParaRPr lang="en-US" altLang="he-IL" sz="2400" dirty="0"/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>
                    <a:solidFill>
                      <a:srgbClr val="00B050"/>
                    </a:solidFill>
                  </a:rPr>
                  <a:t>Proof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: (partly in cooperation with N. Alon) 	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he-IL" sz="2400" dirty="0">
                    <a:solidFill>
                      <a:srgbClr val="002060"/>
                    </a:solidFill>
                  </a:rPr>
                  <a:t> has a 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conn. </a:t>
                </a:r>
                <a:r>
                  <a:rPr lang="en-US" altLang="he-IL" sz="2400" dirty="0">
                    <a:solidFill>
                      <a:srgbClr val="002060"/>
                    </a:solidFill>
                  </a:rPr>
                  <a:t>c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omp.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2. 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– result of DFS  applied to </a:t>
                </a:r>
                <a14:m>
                  <m:oMath xmlns:m="http://schemas.openxmlformats.org/officeDocument/2006/math">
                    <m:r>
                      <a:rPr lang="en-US" altLang="he-IL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3. Find 	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– subset of children of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he-IL" sz="2400" dirty="0" err="1" smtClean="0">
                    <a:solidFill>
                      <a:srgbClr val="002060"/>
                    </a:solidFill>
                  </a:rPr>
                  <a:t>s.t.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he-IL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subtrees</m:t>
                            </m:r>
                            <m: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rooted</m:t>
                            </m:r>
                            <m: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altLang="he-IL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he-IL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218488" cy="4525963"/>
              </a:xfrm>
              <a:blipFill rotWithShape="0">
                <a:blip r:embed="rId3"/>
                <a:stretch>
                  <a:fillRect l="-1113" t="-18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rot="5400000">
            <a:off x="3505200" y="3810000"/>
            <a:ext cx="381000" cy="3124200"/>
          </a:xfrm>
          <a:prstGeom prst="rightBrace">
            <a:avLst>
              <a:gd name="adj1" fmla="val 8333"/>
              <a:gd name="adj2" fmla="val 4997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5200" y="54864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he-I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486400"/>
                <a:ext cx="3810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175" r="-253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4831140"/>
                <a:ext cx="2895600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Go</m:t>
                      </m:r>
                      <m: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down</m:t>
                      </m:r>
                      <m: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the</m:t>
                      </m:r>
                      <m: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+mj-cs"/>
                        </a:rPr>
                        <m:t>tree</m:t>
                      </m:r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  <a:cs typeface="+mj-cs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cs typeface="+mj-cs"/>
                  </a:rPr>
                  <a:t>t</a:t>
                </a:r>
                <a:r>
                  <a:rPr lang="en-US" sz="2400" dirty="0" smtClean="0">
                    <a:solidFill>
                      <a:srgbClr val="7030A0"/>
                    </a:solidFill>
                    <a:cs typeface="+mj-cs"/>
                  </a:rPr>
                  <a:t>ill find lowest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cs typeface="+mj-cs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cs typeface="+mj-cs"/>
                  </a:rPr>
                  <a:t>s.t.</a:t>
                </a:r>
                <a:endParaRPr lang="en-US" sz="2400" dirty="0" smtClean="0">
                  <a:solidFill>
                    <a:srgbClr val="7030A0"/>
                  </a:solidFill>
                  <a:cs typeface="+mj-cs"/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  <a:cs typeface="+mj-cs"/>
                  </a:rPr>
                  <a:t>|subtree(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cs typeface="+mj-cs"/>
                  </a:rPr>
                  <a:t>)|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+mj-cs"/>
                      </a:rPr>
                      <m:t>&gt;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+mj-cs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+mj-cs"/>
                      </a:rPr>
                      <m:t>;</m:t>
                    </m:r>
                  </m:oMath>
                </a14:m>
                <a:endParaRPr lang="en-US" sz="2400" i="1" dirty="0" smtClean="0">
                  <a:solidFill>
                    <a:srgbClr val="7030A0"/>
                  </a:solidFill>
                  <a:cs typeface="+mj-cs"/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  <a:cs typeface="+mj-cs"/>
                  </a:rPr>
                  <a:t>Look right under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he-IL" sz="2400" dirty="0">
                  <a:solidFill>
                    <a:srgbClr val="7030A0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831140"/>
                <a:ext cx="289560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3368" b="-81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24600" y="4876800"/>
            <a:ext cx="2667000" cy="14934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1600200" y="4556125"/>
            <a:ext cx="4724400" cy="106740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5CEBB2-C670-4681-880D-2F835411B96D}" type="slidenum">
              <a:rPr lang="he-IL" altLang="he-IL" smtClean="0"/>
              <a:pPr eaLnBrk="1" hangingPunct="1"/>
              <a:t>8</a:t>
            </a:fld>
            <a:endParaRPr lang="en-US" altLang="he-IL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he-IL" sz="32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Cycles in local expanders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8312" y="1646237"/>
                <a:ext cx="8218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b="0" dirty="0" smtClean="0">
                    <a:solidFill>
                      <a:srgbClr val="002060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he-IL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he-IL" sz="2400" b="0" dirty="0" smtClean="0">
                    <a:solidFill>
                      <a:srgbClr val="002060"/>
                    </a:solidFill>
                  </a:rPr>
                  <a:t> – path from root </a:t>
                </a:r>
                <a14:m>
                  <m:oMath xmlns:m="http://schemas.openxmlformats.org/officeDocument/2006/math">
                    <m:r>
                      <a:rPr lang="en-US" altLang="he-IL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he-IL" sz="2400" b="0" dirty="0" smtClean="0">
                    <a:solidFill>
                      <a:srgbClr val="00206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he-IL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he-IL" sz="2400" b="0" dirty="0" smtClean="0">
                    <a:solidFill>
                      <a:srgbClr val="00206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he-IL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he-IL" sz="2400" b="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b="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b="0" dirty="0" smtClean="0">
                    <a:solidFill>
                      <a:srgbClr val="002060"/>
                    </a:solidFill>
                  </a:rPr>
                  <a:t>    Property of DFS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he-IL" sz="2400" b="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b="0" dirty="0" smtClean="0">
                    <a:solidFill>
                      <a:srgbClr val="002060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⇒</m:t>
                    </m:r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he-IL" sz="2400" b="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b="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he-IL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- farthest from </a:t>
                </a:r>
                <a14:m>
                  <m:oMath xmlns:m="http://schemas.openxmlformats.org/officeDocument/2006/math">
                    <m:r>
                      <a:rPr lang="en-US" altLang="he-IL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		vertex on </a:t>
                </a:r>
                <a14:m>
                  <m:oMath xmlns:m="http://schemas.openxmlformats.org/officeDocument/2006/math">
                    <m:r>
                      <a:rPr lang="en-US" altLang="he-I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;</a:t>
                </a:r>
                <a:endParaRPr lang="en-US" altLang="he-IL" sz="24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he-IL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- its neighbor.</a:t>
                </a: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r>
                  <a:rPr lang="en-US" altLang="he-IL" sz="2400" u="sng" dirty="0" smtClean="0">
                    <a:solidFill>
                      <a:srgbClr val="FF0000"/>
                    </a:solidFill>
                  </a:rPr>
                  <a:t>Cycle</a:t>
                </a:r>
                <a:r>
                  <a:rPr lang="en-US" altLang="he-IL" sz="2400" dirty="0" smtClean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groupChr>
                    <m:sSup>
                      <m:sSup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he-IL" sz="2400" dirty="0" smtClean="0">
                    <a:solidFill>
                      <a:srgbClr val="002060"/>
                    </a:solidFill>
                  </a:rPr>
                  <a:t> - of length </a:t>
                </a:r>
                <a14:m>
                  <m:oMath xmlns:m="http://schemas.openxmlformats.org/officeDocument/2006/math"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he-IL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he-IL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              </m:t>
                    </m:r>
                    <m:r>
                      <a:rPr lang="en-US" altLang="he-IL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90000"/>
                  </a:lnSpc>
                  <a:buClr>
                    <a:srgbClr val="00B050"/>
                  </a:buClr>
                  <a:buNone/>
                </a:pPr>
                <a:endParaRPr lang="en-US" altLang="he-IL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2" y="1646237"/>
                <a:ext cx="8218488" cy="4525963"/>
              </a:xfrm>
              <a:blipFill rotWithShape="0">
                <a:blip r:embed="rId3"/>
                <a:stretch>
                  <a:fillRect l="-1187" t="-18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26" idx="4"/>
            <a:endCxn id="23" idx="1"/>
          </p:cNvCxnSpPr>
          <p:nvPr/>
        </p:nvCxnSpPr>
        <p:spPr>
          <a:xfrm>
            <a:off x="5981700" y="2209800"/>
            <a:ext cx="993397" cy="11977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38800" y="24339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433935"/>
                <a:ext cx="7620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1754829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754829"/>
                <a:ext cx="3810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4415135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415135"/>
                <a:ext cx="53340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7620000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6466874" y="27813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Arc 13"/>
          <p:cNvSpPr/>
          <p:nvPr/>
        </p:nvSpPr>
        <p:spPr>
          <a:xfrm rot="19061570">
            <a:off x="6806677" y="2633730"/>
            <a:ext cx="554871" cy="1647099"/>
          </a:xfrm>
          <a:prstGeom prst="arc">
            <a:avLst>
              <a:gd name="adj1" fmla="val 16306687"/>
              <a:gd name="adj2" fmla="val 522900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Straight Connector 16"/>
          <p:cNvCxnSpPr>
            <a:endCxn id="23" idx="0"/>
          </p:cNvCxnSpPr>
          <p:nvPr/>
        </p:nvCxnSpPr>
        <p:spPr>
          <a:xfrm>
            <a:off x="6543074" y="2845591"/>
            <a:ext cx="458964" cy="550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96200" y="3810000"/>
                <a:ext cx="3001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810000"/>
                <a:ext cx="300149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306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05451" y="2362200"/>
                <a:ext cx="3001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451" y="2362200"/>
                <a:ext cx="300149" cy="461665"/>
              </a:xfrm>
              <a:prstGeom prst="rect">
                <a:avLst/>
              </a:prstGeom>
              <a:blipFill rotWithShape="0">
                <a:blip r:embed="rId8"/>
                <a:stretch>
                  <a:fillRect r="-469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86600" y="28194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he-I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819400"/>
                <a:ext cx="5334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963938" y="339639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57851" y="3200400"/>
                <a:ext cx="30014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51" y="3200400"/>
                <a:ext cx="300149" cy="461665"/>
              </a:xfrm>
              <a:prstGeom prst="rect">
                <a:avLst/>
              </a:prstGeom>
              <a:blipFill rotWithShape="0">
                <a:blip r:embed="rId10"/>
                <a:stretch>
                  <a:fillRect r="-122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858000" y="3352800"/>
            <a:ext cx="1371600" cy="1696040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59436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80" name="Straight Connector 3079"/>
          <p:cNvCxnSpPr/>
          <p:nvPr/>
        </p:nvCxnSpPr>
        <p:spPr>
          <a:xfrm flipH="1" flipV="1">
            <a:off x="7027478" y="3460917"/>
            <a:ext cx="602180" cy="5883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/>
          <p:cNvCxnSpPr>
            <a:stCxn id="23" idx="7"/>
          </p:cNvCxnSpPr>
          <p:nvPr/>
        </p:nvCxnSpPr>
        <p:spPr>
          <a:xfrm flipV="1">
            <a:off x="7028979" y="3352800"/>
            <a:ext cx="438621" cy="54755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4"/>
          </p:cNvCxnSpPr>
          <p:nvPr/>
        </p:nvCxnSpPr>
        <p:spPr>
          <a:xfrm flipH="1">
            <a:off x="6872221" y="3472596"/>
            <a:ext cx="129817" cy="50720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/>
      <p:bldP spid="6" grpId="0"/>
      <p:bldP spid="7" grpId="0"/>
      <p:bldP spid="11" grpId="0"/>
      <p:bldP spid="12" grpId="0" animBg="1"/>
      <p:bldP spid="16" grpId="0" animBg="1"/>
      <p:bldP spid="14" grpId="0" animBg="1"/>
      <p:bldP spid="18" grpId="0"/>
      <p:bldP spid="22" grpId="0"/>
      <p:bldP spid="19" grpId="0"/>
      <p:bldP spid="23" grpId="0" animBg="1"/>
      <p:bldP spid="24" grpId="0"/>
      <p:bldP spid="1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6789</TotalTime>
  <Words>343</Words>
  <Application>Microsoft Office PowerPoint</Application>
  <PresentationFormat>On-screen Show (4:3)</PresentationFormat>
  <Paragraphs>193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 Long cycles  in expanding graphs, with applications</vt:lpstr>
      <vt:lpstr>Grisha Gutin and me…</vt:lpstr>
      <vt:lpstr>Local expanders</vt:lpstr>
      <vt:lpstr>Main question</vt:lpstr>
      <vt:lpstr>Known results</vt:lpstr>
      <vt:lpstr>Main technical tool</vt:lpstr>
      <vt:lpstr>Cycles in local expanders</vt:lpstr>
      <vt:lpstr>Cycles in local expanders</vt:lpstr>
      <vt:lpstr>Cycles in local expanders (cont.)</vt:lpstr>
      <vt:lpstr>Long cycles in locally sparse graphs</vt:lpstr>
      <vt:lpstr>Where do locally sparse graphs come from?</vt:lpstr>
      <vt:lpstr>Applications</vt:lpstr>
      <vt:lpstr>Applications</vt:lpstr>
      <vt:lpstr>Multi-color size Ramsey numbers of paths</vt:lpstr>
      <vt:lpstr>Open (meta-)question</vt:lpstr>
      <vt:lpstr>Happy 60th birthday, Gregory!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Krivelevich</dc:creator>
  <cp:lastModifiedBy>Michael Krivelevich</cp:lastModifiedBy>
  <cp:revision>231</cp:revision>
  <cp:lastPrinted>2015-09-16T15:18:39Z</cp:lastPrinted>
  <dcterms:created xsi:type="dcterms:W3CDTF">2012-08-07T19:45:05Z</dcterms:created>
  <dcterms:modified xsi:type="dcterms:W3CDTF">2017-01-06T22:23:11Z</dcterms:modified>
</cp:coreProperties>
</file>