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B65"/>
    <a:srgbClr val="0000FF"/>
    <a:srgbClr val="CC00CC"/>
    <a:srgbClr val="A50E82"/>
    <a:srgbClr val="FF66CC"/>
    <a:srgbClr val="3399FF"/>
    <a:srgbClr val="CC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614" autoAdjust="0"/>
    <p:restoredTop sz="94660"/>
  </p:normalViewPr>
  <p:slideViewPr>
    <p:cSldViewPr snapToGrid="0">
      <p:cViewPr varScale="1">
        <p:scale>
          <a:sx n="21" d="100"/>
          <a:sy n="21" d="100"/>
        </p:scale>
        <p:origin x="2668" y="48"/>
      </p:cViewPr>
      <p:guideLst>
        <p:guide orient="horz" pos="9535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Microplastics\Masters\Resul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'EFN14'!$O$1</c:f>
              <c:strCache>
                <c:ptCount val="1"/>
                <c:pt idx="0">
                  <c:v>Damaged/Lost/Spurious</c:v>
                </c:pt>
              </c:strCache>
            </c:strRef>
          </c:tx>
          <c:spPr>
            <a:solidFill>
              <a:schemeClr val="tx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'EFN14'!$N$2:$N$8</c:f>
              <c:strCache>
                <c:ptCount val="7"/>
                <c:pt idx="0">
                  <c:v>Green</c:v>
                </c:pt>
                <c:pt idx="1">
                  <c:v>Black</c:v>
                </c:pt>
                <c:pt idx="2">
                  <c:v>Clear</c:v>
                </c:pt>
                <c:pt idx="3">
                  <c:v>Red</c:v>
                </c:pt>
                <c:pt idx="4">
                  <c:v>Brown</c:v>
                </c:pt>
                <c:pt idx="5">
                  <c:v>Blue</c:v>
                </c:pt>
                <c:pt idx="6">
                  <c:v>Clear/green </c:v>
                </c:pt>
              </c:strCache>
            </c:strRef>
          </c:cat>
          <c:val>
            <c:numRef>
              <c:f>'EFN14'!$O$2:$O$8</c:f>
              <c:numCache>
                <c:formatCode>General</c:formatCode>
                <c:ptCount val="7"/>
                <c:pt idx="0">
                  <c:v>6</c:v>
                </c:pt>
                <c:pt idx="1">
                  <c:v>6</c:v>
                </c:pt>
                <c:pt idx="2">
                  <c:v>31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'EFN14'!$P$1</c:f>
              <c:strCache>
                <c:ptCount val="1"/>
                <c:pt idx="0">
                  <c:v>Organic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'EFN14'!$N$2:$N$8</c:f>
              <c:strCache>
                <c:ptCount val="7"/>
                <c:pt idx="0">
                  <c:v>Green</c:v>
                </c:pt>
                <c:pt idx="1">
                  <c:v>Black</c:v>
                </c:pt>
                <c:pt idx="2">
                  <c:v>Clear</c:v>
                </c:pt>
                <c:pt idx="3">
                  <c:v>Red</c:v>
                </c:pt>
                <c:pt idx="4">
                  <c:v>Brown</c:v>
                </c:pt>
                <c:pt idx="5">
                  <c:v>Blue</c:v>
                </c:pt>
                <c:pt idx="6">
                  <c:v>Clear/green </c:v>
                </c:pt>
              </c:strCache>
            </c:strRef>
          </c:cat>
          <c:val>
            <c:numRef>
              <c:f>'EFN14'!$P$2:$P$8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10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'EFN14'!$Q$1</c:f>
              <c:strCache>
                <c:ptCount val="1"/>
                <c:pt idx="0">
                  <c:v>PET</c:v>
                </c:pt>
              </c:strCache>
            </c:strRef>
          </c:tx>
          <c:spPr>
            <a:solidFill>
              <a:srgbClr val="3399FF"/>
            </a:solidFill>
            <a:ln>
              <a:noFill/>
            </a:ln>
            <a:effectLst/>
          </c:spPr>
          <c:invertIfNegative val="0"/>
          <c:cat>
            <c:strRef>
              <c:f>'EFN14'!$N$2:$N$8</c:f>
              <c:strCache>
                <c:ptCount val="7"/>
                <c:pt idx="0">
                  <c:v>Green</c:v>
                </c:pt>
                <c:pt idx="1">
                  <c:v>Black</c:v>
                </c:pt>
                <c:pt idx="2">
                  <c:v>Clear</c:v>
                </c:pt>
                <c:pt idx="3">
                  <c:v>Red</c:v>
                </c:pt>
                <c:pt idx="4">
                  <c:v>Brown</c:v>
                </c:pt>
                <c:pt idx="5">
                  <c:v>Blue</c:v>
                </c:pt>
                <c:pt idx="6">
                  <c:v>Clear/green </c:v>
                </c:pt>
              </c:strCache>
            </c:strRef>
          </c:cat>
          <c:val>
            <c:numRef>
              <c:f>'EFN14'!$Q$2:$Q$8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'EFN14'!$R$1</c:f>
              <c:strCache>
                <c:ptCount val="1"/>
                <c:pt idx="0">
                  <c:v>Polyester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'EFN14'!$N$2:$N$8</c:f>
              <c:strCache>
                <c:ptCount val="7"/>
                <c:pt idx="0">
                  <c:v>Green</c:v>
                </c:pt>
                <c:pt idx="1">
                  <c:v>Black</c:v>
                </c:pt>
                <c:pt idx="2">
                  <c:v>Clear</c:v>
                </c:pt>
                <c:pt idx="3">
                  <c:v>Red</c:v>
                </c:pt>
                <c:pt idx="4">
                  <c:v>Brown</c:v>
                </c:pt>
                <c:pt idx="5">
                  <c:v>Blue</c:v>
                </c:pt>
                <c:pt idx="6">
                  <c:v>Clear/green </c:v>
                </c:pt>
              </c:strCache>
            </c:strRef>
          </c:cat>
          <c:val>
            <c:numRef>
              <c:f>'EFN14'!$R$2:$R$8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'EFN14'!$S$1</c:f>
              <c:strCache>
                <c:ptCount val="1"/>
                <c:pt idx="0">
                  <c:v>Acrylic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'EFN14'!$N$2:$N$8</c:f>
              <c:strCache>
                <c:ptCount val="7"/>
                <c:pt idx="0">
                  <c:v>Green</c:v>
                </c:pt>
                <c:pt idx="1">
                  <c:v>Black</c:v>
                </c:pt>
                <c:pt idx="2">
                  <c:v>Clear</c:v>
                </c:pt>
                <c:pt idx="3">
                  <c:v>Red</c:v>
                </c:pt>
                <c:pt idx="4">
                  <c:v>Brown</c:v>
                </c:pt>
                <c:pt idx="5">
                  <c:v>Blue</c:v>
                </c:pt>
                <c:pt idx="6">
                  <c:v>Clear/green </c:v>
                </c:pt>
              </c:strCache>
            </c:strRef>
          </c:cat>
          <c:val>
            <c:numRef>
              <c:f>'EFN14'!$S$2:$S$8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'EFN14'!$T$1</c:f>
              <c:strCache>
                <c:ptCount val="1"/>
                <c:pt idx="0">
                  <c:v>Polyamide</c:v>
                </c:pt>
              </c:strCache>
            </c:strRef>
          </c:tx>
          <c:spPr>
            <a:solidFill>
              <a:srgbClr val="F5EB65"/>
            </a:solidFill>
            <a:ln>
              <a:noFill/>
            </a:ln>
            <a:effectLst/>
          </c:spPr>
          <c:invertIfNegative val="0"/>
          <c:cat>
            <c:strRef>
              <c:f>'EFN14'!$N$2:$N$8</c:f>
              <c:strCache>
                <c:ptCount val="7"/>
                <c:pt idx="0">
                  <c:v>Green</c:v>
                </c:pt>
                <c:pt idx="1">
                  <c:v>Black</c:v>
                </c:pt>
                <c:pt idx="2">
                  <c:v>Clear</c:v>
                </c:pt>
                <c:pt idx="3">
                  <c:v>Red</c:v>
                </c:pt>
                <c:pt idx="4">
                  <c:v>Brown</c:v>
                </c:pt>
                <c:pt idx="5">
                  <c:v>Blue</c:v>
                </c:pt>
                <c:pt idx="6">
                  <c:v>Clear/green </c:v>
                </c:pt>
              </c:strCache>
            </c:strRef>
          </c:cat>
          <c:val>
            <c:numRef>
              <c:f>'EFN14'!$T$2:$T$8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'EFN14'!$U$1</c:f>
              <c:strCache>
                <c:ptCount val="1"/>
                <c:pt idx="0">
                  <c:v>Polypropylene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'EFN14'!$N$2:$N$8</c:f>
              <c:strCache>
                <c:ptCount val="7"/>
                <c:pt idx="0">
                  <c:v>Green</c:v>
                </c:pt>
                <c:pt idx="1">
                  <c:v>Black</c:v>
                </c:pt>
                <c:pt idx="2">
                  <c:v>Clear</c:v>
                </c:pt>
                <c:pt idx="3">
                  <c:v>Red</c:v>
                </c:pt>
                <c:pt idx="4">
                  <c:v>Brown</c:v>
                </c:pt>
                <c:pt idx="5">
                  <c:v>Blue</c:v>
                </c:pt>
                <c:pt idx="6">
                  <c:v>Clear/green </c:v>
                </c:pt>
              </c:strCache>
            </c:strRef>
          </c:cat>
          <c:val>
            <c:numRef>
              <c:f>'EFN14'!$U$2:$U$8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'EFN14'!$V$1</c:f>
              <c:strCache>
                <c:ptCount val="1"/>
                <c:pt idx="0">
                  <c:v>Poly(aryl ethers)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'EFN14'!$N$2:$N$8</c:f>
              <c:strCache>
                <c:ptCount val="7"/>
                <c:pt idx="0">
                  <c:v>Green</c:v>
                </c:pt>
                <c:pt idx="1">
                  <c:v>Black</c:v>
                </c:pt>
                <c:pt idx="2">
                  <c:v>Clear</c:v>
                </c:pt>
                <c:pt idx="3">
                  <c:v>Red</c:v>
                </c:pt>
                <c:pt idx="4">
                  <c:v>Brown</c:v>
                </c:pt>
                <c:pt idx="5">
                  <c:v>Blue</c:v>
                </c:pt>
                <c:pt idx="6">
                  <c:v>Clear/green </c:v>
                </c:pt>
              </c:strCache>
            </c:strRef>
          </c:cat>
          <c:val>
            <c:numRef>
              <c:f>'EFN14'!$V$2:$V$8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8920216"/>
        <c:axId val="308919432"/>
      </c:barChart>
      <c:catAx>
        <c:axId val="308920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bg2">
                        <a:lumMod val="75000"/>
                      </a:schemeClr>
                    </a:solidFill>
                  </a:rPr>
                  <a:t>Colour</a:t>
                </a:r>
                <a:r>
                  <a:rPr lang="en-GB" sz="1600" baseline="0" dirty="0">
                    <a:solidFill>
                      <a:schemeClr val="bg2">
                        <a:lumMod val="75000"/>
                      </a:schemeClr>
                    </a:solidFill>
                  </a:rPr>
                  <a:t> of fibre</a:t>
                </a:r>
                <a:endParaRPr lang="en-GB" sz="1600" dirty="0">
                  <a:solidFill>
                    <a:schemeClr val="bg2">
                      <a:lumMod val="75000"/>
                    </a:schemeClr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bg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8919432"/>
        <c:crosses val="autoZero"/>
        <c:auto val="1"/>
        <c:lblAlgn val="ctr"/>
        <c:lblOffset val="100"/>
        <c:noMultiLvlLbl val="0"/>
      </c:catAx>
      <c:valAx>
        <c:axId val="308919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60000"/>
                  <a:lumOff val="4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bg2">
                        <a:lumMod val="75000"/>
                      </a:schemeClr>
                    </a:solidFill>
                  </a:rPr>
                  <a:t>Number</a:t>
                </a:r>
                <a:r>
                  <a:rPr lang="en-GB" sz="1600" baseline="0" dirty="0">
                    <a:solidFill>
                      <a:schemeClr val="bg2">
                        <a:lumMod val="75000"/>
                      </a:schemeClr>
                    </a:solidFill>
                  </a:rPr>
                  <a:t> of fibres</a:t>
                </a:r>
                <a:endParaRPr lang="en-GB" sz="1600" dirty="0">
                  <a:solidFill>
                    <a:schemeClr val="bg2">
                      <a:lumMod val="75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1.2008209076472593E-2"/>
              <c:y val="0.397468162564002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bg2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8920216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t"/>
      <c:layout>
        <c:manualLayout>
          <c:xMode val="edge"/>
          <c:yMode val="edge"/>
          <c:x val="3.3699888380387288E-2"/>
          <c:y val="1.6888365246137949E-2"/>
          <c:w val="0.96537759120053568"/>
          <c:h val="0.23975286667248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0137423" y="5164758"/>
            <a:ext cx="11259692" cy="22045555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7379" y="2354741"/>
            <a:ext cx="14393053" cy="13792046"/>
          </a:xfrm>
        </p:spPr>
        <p:txBody>
          <a:bodyPr anchor="b">
            <a:normAutofit/>
          </a:bodyPr>
          <a:lstStyle>
            <a:lvl1pPr algn="l">
              <a:defRPr sz="10289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7378" y="16969076"/>
            <a:ext cx="11585720" cy="8447155"/>
          </a:xfrm>
        </p:spPr>
        <p:txBody>
          <a:bodyPr anchor="t">
            <a:normAutofit/>
          </a:bodyPr>
          <a:lstStyle>
            <a:lvl1pPr marL="0" indent="0" algn="l">
              <a:buNone/>
              <a:defRPr sz="4677">
                <a:solidFill>
                  <a:schemeClr val="bg2">
                    <a:lumMod val="75000"/>
                  </a:schemeClr>
                </a:solidFill>
              </a:defRPr>
            </a:lvl1pPr>
            <a:lvl2pPr marL="106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3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0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27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34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1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48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55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83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379" y="19847084"/>
            <a:ext cx="15328830" cy="6727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247378" y="2354739"/>
            <a:ext cx="18888869" cy="13792041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781974" y="16969071"/>
            <a:ext cx="17027698" cy="2018348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3742"/>
            </a:lvl1pPr>
            <a:lvl2pPr marL="1069162" indent="0">
              <a:buFontTx/>
              <a:buNone/>
              <a:defRPr/>
            </a:lvl2pPr>
            <a:lvl3pPr marL="2138324" indent="0">
              <a:buFontTx/>
              <a:buNone/>
              <a:defRPr/>
            </a:lvl3pPr>
            <a:lvl4pPr marL="3207487" indent="0">
              <a:buFontTx/>
              <a:buNone/>
              <a:defRPr/>
            </a:lvl4pPr>
            <a:lvl5pPr marL="427664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18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378" y="2354739"/>
            <a:ext cx="18888869" cy="12782868"/>
          </a:xfrm>
        </p:spPr>
        <p:txBody>
          <a:bodyPr anchor="ctr">
            <a:normAutofit/>
          </a:bodyPr>
          <a:lstStyle>
            <a:lvl1pPr algn="l">
              <a:defRPr sz="6548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378" y="18165128"/>
            <a:ext cx="14928202" cy="8409781"/>
          </a:xfrm>
        </p:spPr>
        <p:txBody>
          <a:bodyPr anchor="ctr">
            <a:normAutofit/>
          </a:bodyPr>
          <a:lstStyle>
            <a:lvl1pPr marL="0" indent="0" algn="l">
              <a:buNone/>
              <a:defRPr sz="4209">
                <a:solidFill>
                  <a:schemeClr val="bg2">
                    <a:lumMod val="75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767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455" y="2354739"/>
            <a:ext cx="16041898" cy="12782868"/>
          </a:xfrm>
        </p:spPr>
        <p:txBody>
          <a:bodyPr anchor="ctr">
            <a:normAutofit/>
          </a:bodyPr>
          <a:lstStyle>
            <a:lvl1pPr algn="l">
              <a:defRPr sz="6548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94757" y="15137606"/>
            <a:ext cx="14972436" cy="2130478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1069162" indent="0">
              <a:buFontTx/>
              <a:buNone/>
              <a:defRPr/>
            </a:lvl2pPr>
            <a:lvl3pPr marL="2138324" indent="0">
              <a:buFontTx/>
              <a:buNone/>
              <a:defRPr/>
            </a:lvl3pPr>
            <a:lvl4pPr marL="3207487" indent="0">
              <a:buFontTx/>
              <a:buNone/>
              <a:defRPr/>
            </a:lvl4pPr>
            <a:lvl5pPr marL="427664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379" y="18987432"/>
            <a:ext cx="14925417" cy="7587477"/>
          </a:xfrm>
        </p:spPr>
        <p:txBody>
          <a:bodyPr anchor="ctr">
            <a:normAutofit/>
          </a:bodyPr>
          <a:lstStyle>
            <a:lvl1pPr marL="0" indent="0" algn="l">
              <a:buNone/>
              <a:defRPr sz="4677">
                <a:solidFill>
                  <a:schemeClr val="bg2">
                    <a:lumMod val="75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4592" y="3137109"/>
            <a:ext cx="1069460" cy="2581542"/>
          </a:xfrm>
          <a:prstGeom prst="rect">
            <a:avLst/>
          </a:prstGeom>
        </p:spPr>
        <p:txBody>
          <a:bodyPr vert="horz" lIns="213836" tIns="106918" rIns="213836" bIns="106918" rtlCol="0" anchor="ctr">
            <a:noAutofit/>
          </a:bodyPr>
          <a:lstStyle/>
          <a:p>
            <a:pPr lvl="0"/>
            <a:r>
              <a:rPr lang="en-US" sz="1870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997885" y="12222220"/>
            <a:ext cx="1069460" cy="2581542"/>
          </a:xfrm>
          <a:prstGeom prst="rect">
            <a:avLst/>
          </a:prstGeom>
        </p:spPr>
        <p:txBody>
          <a:bodyPr vert="horz" lIns="213836" tIns="106918" rIns="213836" bIns="106918" rtlCol="0" anchor="ctr">
            <a:noAutofit/>
          </a:bodyPr>
          <a:lstStyle/>
          <a:p>
            <a:pPr lvl="0" algn="r"/>
            <a:r>
              <a:rPr lang="en-US" sz="1870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0120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379" y="15137606"/>
            <a:ext cx="14925417" cy="7493314"/>
          </a:xfrm>
        </p:spPr>
        <p:txBody>
          <a:bodyPr anchor="b">
            <a:normAutofit/>
          </a:bodyPr>
          <a:lstStyle>
            <a:lvl1pPr algn="l">
              <a:defRPr sz="6548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378" y="22659971"/>
            <a:ext cx="14928202" cy="3914936"/>
          </a:xfrm>
        </p:spPr>
        <p:txBody>
          <a:bodyPr anchor="t">
            <a:normAutofit/>
          </a:bodyPr>
          <a:lstStyle>
            <a:lvl1pPr marL="0" indent="0" algn="l">
              <a:buNone/>
              <a:defRPr sz="4209">
                <a:solidFill>
                  <a:schemeClr val="bg2">
                    <a:lumMod val="75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435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456" y="2354739"/>
            <a:ext cx="16041895" cy="12782868"/>
          </a:xfrm>
        </p:spPr>
        <p:txBody>
          <a:bodyPr anchor="ctr">
            <a:normAutofit/>
          </a:bodyPr>
          <a:lstStyle>
            <a:lvl1pPr algn="l">
              <a:defRPr sz="6548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47379" y="17155954"/>
            <a:ext cx="14925417" cy="463472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677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378" y="21865431"/>
            <a:ext cx="14925415" cy="4709478"/>
          </a:xfrm>
        </p:spPr>
        <p:txBody>
          <a:bodyPr anchor="t">
            <a:normAutofit/>
          </a:bodyPr>
          <a:lstStyle>
            <a:lvl1pPr marL="0" indent="0" algn="l">
              <a:buNone/>
              <a:defRPr sz="4209">
                <a:solidFill>
                  <a:schemeClr val="bg2">
                    <a:lumMod val="75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4592" y="3137109"/>
            <a:ext cx="1069460" cy="2581542"/>
          </a:xfrm>
          <a:prstGeom prst="rect">
            <a:avLst/>
          </a:prstGeom>
        </p:spPr>
        <p:txBody>
          <a:bodyPr vert="horz" lIns="213836" tIns="106918" rIns="213836" bIns="106918" rtlCol="0" anchor="ctr">
            <a:noAutofit/>
          </a:bodyPr>
          <a:lstStyle/>
          <a:p>
            <a:pPr lvl="0"/>
            <a:r>
              <a:rPr lang="en-US" sz="1870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997885" y="12222220"/>
            <a:ext cx="1069460" cy="2581542"/>
          </a:xfrm>
          <a:prstGeom prst="rect">
            <a:avLst/>
          </a:prstGeom>
        </p:spPr>
        <p:txBody>
          <a:bodyPr vert="horz" lIns="213836" tIns="106918" rIns="213836" bIns="106918" rtlCol="0" anchor="ctr">
            <a:noAutofit/>
          </a:bodyPr>
          <a:lstStyle/>
          <a:p>
            <a:pPr lvl="0" algn="r"/>
            <a:r>
              <a:rPr lang="en-US" sz="1870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8298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378" y="2354739"/>
            <a:ext cx="17599065" cy="127828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6548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47379" y="17342841"/>
            <a:ext cx="14925417" cy="370030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677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378" y="21043151"/>
            <a:ext cx="14925415" cy="5531760"/>
          </a:xfrm>
        </p:spPr>
        <p:txBody>
          <a:bodyPr anchor="t">
            <a:normAutofit/>
          </a:bodyPr>
          <a:lstStyle>
            <a:lvl1pPr marL="0" indent="0" algn="l">
              <a:buNone/>
              <a:defRPr sz="4209">
                <a:solidFill>
                  <a:schemeClr val="bg2">
                    <a:lumMod val="75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5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379" y="19847084"/>
            <a:ext cx="15328830" cy="6727825"/>
          </a:xfrm>
        </p:spPr>
        <p:txBody>
          <a:bodyPr>
            <a:normAutofit/>
          </a:bodyPr>
          <a:lstStyle>
            <a:lvl1pPr algn="l">
              <a:defRPr sz="654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7379" y="2354743"/>
            <a:ext cx="15328830" cy="166326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209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55814" y="2354739"/>
            <a:ext cx="4780433" cy="19510693"/>
          </a:xfrm>
        </p:spPr>
        <p:txBody>
          <a:bodyPr vert="eaVert">
            <a:normAutofit/>
          </a:bodyPr>
          <a:lstStyle>
            <a:lvl1pPr>
              <a:defRPr sz="654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7378" y="2354739"/>
            <a:ext cx="13680497" cy="242201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25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379" y="19847084"/>
            <a:ext cx="15328830" cy="6727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7379" y="2354739"/>
            <a:ext cx="15328830" cy="1663269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378" y="8746171"/>
            <a:ext cx="14972438" cy="10241246"/>
          </a:xfrm>
        </p:spPr>
        <p:txBody>
          <a:bodyPr anchor="b">
            <a:normAutofit/>
          </a:bodyPr>
          <a:lstStyle>
            <a:lvl1pPr algn="l">
              <a:defRPr sz="7483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379" y="19809708"/>
            <a:ext cx="14972436" cy="6765203"/>
          </a:xfrm>
        </p:spPr>
        <p:txBody>
          <a:bodyPr anchor="t">
            <a:normAutofit/>
          </a:bodyPr>
          <a:lstStyle>
            <a:lvl1pPr marL="0" indent="0" algn="l">
              <a:buNone/>
              <a:defRPr sz="4209">
                <a:solidFill>
                  <a:schemeClr val="bg2">
                    <a:lumMod val="75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01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379" y="19847084"/>
            <a:ext cx="15328830" cy="6727825"/>
          </a:xfrm>
        </p:spPr>
        <p:txBody>
          <a:bodyPr>
            <a:normAutofit/>
          </a:bodyPr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1247380" y="2354741"/>
            <a:ext cx="9237162" cy="1663268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10903128" y="2354739"/>
            <a:ext cx="9233119" cy="16595302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96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379" y="19847084"/>
            <a:ext cx="15328830" cy="6727825"/>
          </a:xfrm>
        </p:spPr>
        <p:txBody>
          <a:bodyPr>
            <a:normAutofit/>
          </a:bodyPr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971" y="2354739"/>
            <a:ext cx="8692046" cy="2691130"/>
          </a:xfrm>
        </p:spPr>
        <p:txBody>
          <a:bodyPr anchor="b">
            <a:noAutofit/>
          </a:bodyPr>
          <a:lstStyle>
            <a:lvl1pPr marL="0" indent="0">
              <a:buNone/>
              <a:defRPr sz="5612" b="0" cap="all">
                <a:solidFill>
                  <a:schemeClr val="tx1"/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47377" y="5045871"/>
            <a:ext cx="9226639" cy="139415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353658" y="2501912"/>
            <a:ext cx="8802390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 cap="all">
                <a:solidFill>
                  <a:schemeClr val="tx1"/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03129" y="5045869"/>
            <a:ext cx="9252920" cy="13904172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40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379" y="19847084"/>
            <a:ext cx="15328830" cy="6727825"/>
          </a:xfrm>
        </p:spPr>
        <p:txBody>
          <a:bodyPr>
            <a:normAutofit/>
          </a:bodyPr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89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35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71778" y="2354739"/>
            <a:ext cx="7484269" cy="6727825"/>
          </a:xfrm>
        </p:spPr>
        <p:txBody>
          <a:bodyPr anchor="b">
            <a:normAutofit/>
          </a:bodyPr>
          <a:lstStyle>
            <a:lvl1pPr algn="l">
              <a:defRPr sz="4677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7377" y="2354739"/>
            <a:ext cx="10380214" cy="2422017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71778" y="9755357"/>
            <a:ext cx="7484269" cy="9232073"/>
          </a:xfrm>
        </p:spPr>
        <p:txBody>
          <a:bodyPr anchor="t">
            <a:normAutofit/>
          </a:bodyPr>
          <a:lstStyle>
            <a:lvl1pPr marL="0" indent="0">
              <a:buNone/>
              <a:defRPr sz="3742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62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3616" y="6391434"/>
            <a:ext cx="8332827" cy="5045869"/>
          </a:xfrm>
        </p:spPr>
        <p:txBody>
          <a:bodyPr anchor="b">
            <a:normAutofit/>
          </a:bodyPr>
          <a:lstStyle>
            <a:lvl1pPr algn="l">
              <a:defRPr sz="5612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781969" y="4036695"/>
            <a:ext cx="7672694" cy="21192649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14148" y="12110085"/>
            <a:ext cx="8335084" cy="9194694"/>
          </a:xfrm>
        </p:spPr>
        <p:txBody>
          <a:bodyPr anchor="t">
            <a:normAutofit/>
          </a:bodyPr>
          <a:lstStyle>
            <a:lvl1pPr marL="0" indent="0">
              <a:buNone/>
              <a:defRPr sz="4209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47378" y="27247694"/>
            <a:ext cx="13590959" cy="161187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66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599652" y="17193334"/>
            <a:ext cx="5777264" cy="11736316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47379" y="19847084"/>
            <a:ext cx="15328830" cy="67278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379" y="2354743"/>
            <a:ext cx="15328830" cy="16632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75939" y="27247707"/>
            <a:ext cx="2807333" cy="161187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33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7C38BDC-245D-4093-9A68-75DB24CA90EC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7378" y="27247694"/>
            <a:ext cx="13590959" cy="161187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233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180820" y="24626659"/>
            <a:ext cx="2003913" cy="29574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548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1E3A7C4-D85C-472F-9DD4-1EC3C6B74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182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1069162" rtl="0" eaLnBrk="1" latinLnBrk="0" hangingPunct="1">
        <a:spcBef>
          <a:spcPct val="0"/>
        </a:spcBef>
        <a:buNone/>
        <a:defRPr sz="7483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668226" indent="-668226" algn="l" defTabSz="1069162" rtl="0" eaLnBrk="1" latinLnBrk="0" hangingPunct="1">
        <a:spcBef>
          <a:spcPct val="20000"/>
        </a:spcBef>
        <a:spcAft>
          <a:spcPts val="14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467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1737389" indent="-668226" algn="l" defTabSz="1069162" rtl="0" eaLnBrk="1" latinLnBrk="0" hangingPunct="1">
        <a:spcBef>
          <a:spcPct val="20000"/>
        </a:spcBef>
        <a:spcAft>
          <a:spcPts val="14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420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2806551" indent="-668226" algn="l" defTabSz="1069162" rtl="0" eaLnBrk="1" latinLnBrk="0" hangingPunct="1">
        <a:spcBef>
          <a:spcPct val="20000"/>
        </a:spcBef>
        <a:spcAft>
          <a:spcPts val="14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742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3608422" indent="-400936" algn="l" defTabSz="1069162" rtl="0" eaLnBrk="1" latinLnBrk="0" hangingPunct="1">
        <a:spcBef>
          <a:spcPct val="20000"/>
        </a:spcBef>
        <a:spcAft>
          <a:spcPts val="14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2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4677585" indent="-400936" algn="l" defTabSz="1069162" rtl="0" eaLnBrk="1" latinLnBrk="0" hangingPunct="1">
        <a:spcBef>
          <a:spcPct val="20000"/>
        </a:spcBef>
        <a:spcAft>
          <a:spcPts val="14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2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5880392" indent="-534581" algn="l" defTabSz="1069162" rtl="0" eaLnBrk="1" latinLnBrk="0" hangingPunct="1">
        <a:spcBef>
          <a:spcPct val="20000"/>
        </a:spcBef>
        <a:spcAft>
          <a:spcPts val="14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2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6949554" indent="-534581" algn="l" defTabSz="1069162" rtl="0" eaLnBrk="1" latinLnBrk="0" hangingPunct="1">
        <a:spcBef>
          <a:spcPct val="20000"/>
        </a:spcBef>
        <a:spcAft>
          <a:spcPts val="14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2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8018717" indent="-534581" algn="l" defTabSz="1069162" rtl="0" eaLnBrk="1" latinLnBrk="0" hangingPunct="1">
        <a:spcBef>
          <a:spcPct val="20000"/>
        </a:spcBef>
        <a:spcAft>
          <a:spcPts val="14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2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9087879" indent="-534581" algn="l" defTabSz="1069162" rtl="0" eaLnBrk="1" latinLnBrk="0" hangingPunct="1">
        <a:spcBef>
          <a:spcPct val="20000"/>
        </a:spcBef>
        <a:spcAft>
          <a:spcPts val="1403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27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14069768" y="17910440"/>
            <a:ext cx="6419454" cy="73843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sz="4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9661" y="2134600"/>
            <a:ext cx="18772145" cy="4107197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Plastic in the </a:t>
            </a:r>
            <a:r>
              <a:rPr lang="en-GB" b="1" dirty="0"/>
              <a:t>T</a:t>
            </a:r>
            <a:r>
              <a:rPr lang="en-GB" b="1" dirty="0" smtClean="0"/>
              <a:t>hames: </a:t>
            </a:r>
            <a:br>
              <a:rPr lang="en-GB" b="1" dirty="0" smtClean="0"/>
            </a:br>
            <a:r>
              <a:rPr lang="en-GB" sz="8000" b="1" dirty="0" smtClean="0"/>
              <a:t>a fishy business</a:t>
            </a:r>
            <a:br>
              <a:rPr lang="en-GB" sz="8000" b="1" dirty="0" smtClean="0"/>
            </a:br>
            <a:r>
              <a:rPr lang="en-GB" sz="3600" dirty="0" smtClean="0">
                <a:solidFill>
                  <a:schemeClr val="bg2">
                    <a:lumMod val="75000"/>
                  </a:schemeClr>
                </a:solidFill>
              </a:rPr>
              <a:t>Alexandra Mcgoran </a:t>
            </a:r>
            <a:br>
              <a:rPr lang="en-GB" sz="36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en-GB" sz="3600" dirty="0" smtClean="0">
                <a:solidFill>
                  <a:schemeClr val="bg2">
                    <a:lumMod val="75000"/>
                  </a:schemeClr>
                </a:solidFill>
              </a:rPr>
              <a:t>royal Holloway university of </a:t>
            </a:r>
            <a:r>
              <a:rPr lang="en-GB" sz="3600" dirty="0">
                <a:solidFill>
                  <a:schemeClr val="bg2">
                    <a:lumMod val="75000"/>
                  </a:schemeClr>
                </a:solidFill>
              </a:rPr>
              <a:t>L</a:t>
            </a:r>
            <a:r>
              <a:rPr lang="en-GB" sz="3600" dirty="0" smtClean="0">
                <a:solidFill>
                  <a:schemeClr val="bg2">
                    <a:lumMod val="75000"/>
                  </a:schemeClr>
                </a:solidFill>
              </a:rPr>
              <a:t>ondon</a:t>
            </a:r>
            <a:endParaRPr lang="en-GB" sz="4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48960" y="6616252"/>
            <a:ext cx="9405276" cy="56420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85800" indent="-685800" algn="ctr">
              <a:buFont typeface="Arial" panose="020B0604020202020204" pitchFamily="34" charset="0"/>
              <a:buChar char="•"/>
            </a:pPr>
            <a:endParaRPr lang="en-GB" sz="36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GB" sz="36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Marine microplastic pollution is a global problem.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99.5 million tonnes of marine plastic litter produced was in 2010 (</a:t>
            </a:r>
            <a:r>
              <a:rPr lang="en-GB" sz="2400" dirty="0" err="1" smtClean="0">
                <a:solidFill>
                  <a:schemeClr val="bg2">
                    <a:lumMod val="75000"/>
                  </a:schemeClr>
                </a:solidFill>
              </a:rPr>
              <a:t>Jambeck</a:t>
            </a:r>
            <a:r>
              <a:rPr lang="en-GB" sz="2400" dirty="0" smtClean="0">
                <a:solidFill>
                  <a:schemeClr val="bg2">
                    <a:lumMod val="75000"/>
                  </a:schemeClr>
                </a:solidFill>
              </a:rPr>
              <a:t> et al., 2015</a:t>
            </a: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).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Microplastics are &lt;5mm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Ingested by many marine animals.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3100" b="1" dirty="0" smtClean="0">
                <a:solidFill>
                  <a:schemeClr val="bg2">
                    <a:lumMod val="75000"/>
                  </a:schemeClr>
                </a:solidFill>
              </a:rPr>
              <a:t>Aim: to assess the severity of the local problem and compare to Clyde Sea species.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GB" sz="3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1107271" y="6616252"/>
            <a:ext cx="9338692" cy="56420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85800" indent="-685800">
              <a:buFont typeface="Arial" panose="020B0604020202020204" pitchFamily="34" charset="0"/>
              <a:buChar char="•"/>
            </a:pPr>
            <a:endParaRPr lang="en-GB" sz="31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Plastic is present in both predator and prey species.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Precautions need to be put in place to reduce the impact.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Further research is needed into:</a:t>
            </a:r>
          </a:p>
          <a:p>
            <a:pPr marL="1925589" lvl="1" indent="-685800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The effects of plastics once ingested.</a:t>
            </a:r>
          </a:p>
          <a:p>
            <a:pPr marL="1925589" lvl="1" indent="-685800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Whether plastics or chemicals can be transferred to humans and the impacts that could incur.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992220" y="12977272"/>
            <a:ext cx="19497002" cy="431908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992220" y="18015332"/>
            <a:ext cx="12669992" cy="727943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endParaRPr lang="en-GB" sz="31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685800" indent="-685800" algn="just">
              <a:buFont typeface="Arial" panose="020B0604020202020204" pitchFamily="34" charset="0"/>
              <a:buChar char="•"/>
            </a:pPr>
            <a:endParaRPr lang="en-GB" sz="31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Plastic in the River Thames is ingested by fish.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It is ingested by 4 species.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3100" b="1" dirty="0" smtClean="0">
                <a:solidFill>
                  <a:schemeClr val="bg2">
                    <a:lumMod val="75000"/>
                  </a:schemeClr>
                </a:solidFill>
              </a:rPr>
              <a:t>50 fish </a:t>
            </a: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from 2 sites (Erith and Southend) have been dissected, of which 27 have been analysed using FTIR.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Rays and dogfish have ingested fibres but FTIR analysis is yet to be conducted.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3100" b="1" dirty="0" smtClean="0">
                <a:solidFill>
                  <a:schemeClr val="bg2">
                    <a:lumMod val="75000"/>
                  </a:schemeClr>
                </a:solidFill>
              </a:rPr>
              <a:t>44.4% had ingested plastic </a:t>
            </a: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(47.6% benthic &amp; 33.3% pelagic).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33.3% had ingested no plastic.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3100" dirty="0" smtClean="0">
                <a:solidFill>
                  <a:schemeClr val="bg2">
                    <a:lumMod val="75000"/>
                  </a:schemeClr>
                </a:solidFill>
              </a:rPr>
              <a:t>9.7% of shrimp ingested plastic.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3100" dirty="0">
                <a:solidFill>
                  <a:schemeClr val="bg2">
                    <a:lumMod val="75000"/>
                  </a:schemeClr>
                </a:solidFill>
              </a:rPr>
              <a:t>10/12 Erith flounder ingested fibres (</a:t>
            </a:r>
            <a:r>
              <a:rPr lang="en-GB" sz="2400" dirty="0">
                <a:solidFill>
                  <a:schemeClr val="bg2">
                    <a:lumMod val="75000"/>
                  </a:schemeClr>
                </a:solidFill>
              </a:rPr>
              <a:t>Fig.1</a:t>
            </a:r>
            <a:r>
              <a:rPr lang="en-GB" sz="3100" dirty="0">
                <a:solidFill>
                  <a:schemeClr val="bg2">
                    <a:lumMod val="75000"/>
                  </a:schemeClr>
                </a:solidFill>
              </a:rPr>
              <a:t>).</a:t>
            </a:r>
          </a:p>
          <a:p>
            <a:pPr algn="just"/>
            <a:endParaRPr lang="en-GB" sz="31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92219" y="25908854"/>
            <a:ext cx="12669993" cy="195793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sz="20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just"/>
            <a:r>
              <a:rPr lang="en-GB" sz="2200" dirty="0" err="1" smtClean="0">
                <a:solidFill>
                  <a:schemeClr val="bg2">
                    <a:lumMod val="75000"/>
                  </a:schemeClr>
                </a:solidFill>
              </a:rPr>
              <a:t>Jambeck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2200" dirty="0">
                <a:solidFill>
                  <a:schemeClr val="bg2">
                    <a:lumMod val="75000"/>
                  </a:schemeClr>
                </a:solidFill>
              </a:rPr>
              <a:t>J.R., Geyer R., Wilcox C., </a:t>
            </a:r>
            <a:r>
              <a:rPr lang="en-GB" sz="2200" dirty="0" err="1">
                <a:solidFill>
                  <a:schemeClr val="bg2">
                    <a:lumMod val="75000"/>
                  </a:schemeClr>
                </a:solidFill>
              </a:rPr>
              <a:t>Siegler</a:t>
            </a:r>
            <a:r>
              <a:rPr lang="en-GB" sz="2200" dirty="0">
                <a:solidFill>
                  <a:schemeClr val="bg2">
                    <a:lumMod val="75000"/>
                  </a:schemeClr>
                </a:solidFill>
              </a:rPr>
              <a:t> T.R., Perryman M., </a:t>
            </a:r>
            <a:r>
              <a:rPr lang="en-GB" sz="2200" dirty="0" err="1">
                <a:solidFill>
                  <a:schemeClr val="bg2">
                    <a:lumMod val="75000"/>
                  </a:schemeClr>
                </a:solidFill>
              </a:rPr>
              <a:t>Andrady</a:t>
            </a:r>
            <a:r>
              <a:rPr lang="en-GB" sz="2200" dirty="0">
                <a:solidFill>
                  <a:schemeClr val="bg2">
                    <a:lumMod val="75000"/>
                  </a:schemeClr>
                </a:solidFill>
              </a:rPr>
              <a:t> A., Narayan R., Law L.K., 2015. Plastic waste inputs from land into the ocean. Science 347, 768 – 771. </a:t>
            </a:r>
            <a:r>
              <a:rPr lang="en-GB" sz="2200" dirty="0" err="1">
                <a:solidFill>
                  <a:schemeClr val="bg2">
                    <a:lumMod val="75000"/>
                  </a:schemeClr>
                </a:solidFill>
              </a:rPr>
              <a:t>doi</a:t>
            </a:r>
            <a:r>
              <a:rPr lang="en-GB" sz="2200" dirty="0">
                <a:solidFill>
                  <a:schemeClr val="bg2">
                    <a:lumMod val="75000"/>
                  </a:schemeClr>
                </a:solidFill>
              </a:rPr>
              <a:t>: 10.1126/science.1260352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4100303" y="25908854"/>
            <a:ext cx="6388919" cy="195793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en-GB" sz="2800" dirty="0" smtClean="0">
                <a:solidFill>
                  <a:schemeClr val="bg2">
                    <a:lumMod val="75000"/>
                  </a:schemeClr>
                </a:solidFill>
              </a:rPr>
              <a:t>Dr Morritt, supervisor; Dr Clark, NHM; Dr McEvoy, FTIR</a:t>
            </a:r>
            <a:endParaRPr lang="en-GB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992219" y="28480870"/>
            <a:ext cx="19497003" cy="112198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bg2">
                    <a:lumMod val="75000"/>
                  </a:schemeClr>
                </a:solidFill>
              </a:rPr>
              <a:t>Email: </a:t>
            </a:r>
            <a:r>
              <a:rPr lang="en-GB" sz="3600" dirty="0" smtClean="0">
                <a:solidFill>
                  <a:schemeClr val="bg2">
                    <a:lumMod val="75000"/>
                  </a:schemeClr>
                </a:solidFill>
              </a:rPr>
              <a:t>alexandra.mcgoran.2012@live.rhul.ac.uk                   </a:t>
            </a:r>
            <a:r>
              <a:rPr lang="en-GB" sz="3600" b="1" dirty="0" smtClean="0">
                <a:solidFill>
                  <a:schemeClr val="bg2">
                    <a:lumMod val="75000"/>
                  </a:schemeClr>
                </a:solidFill>
              </a:rPr>
              <a:t>Phone:</a:t>
            </a:r>
            <a:r>
              <a:rPr lang="en-GB" sz="3600" dirty="0" smtClean="0">
                <a:solidFill>
                  <a:schemeClr val="bg2">
                    <a:lumMod val="75000"/>
                  </a:schemeClr>
                </a:solidFill>
              </a:rPr>
              <a:t> 07789702012</a:t>
            </a:r>
          </a:p>
          <a:p>
            <a:pPr algn="ctr"/>
            <a:r>
              <a:rPr lang="en-GB" sz="3600" b="1" dirty="0" smtClean="0">
                <a:solidFill>
                  <a:schemeClr val="bg2">
                    <a:lumMod val="75000"/>
                  </a:schemeClr>
                </a:solidFill>
              </a:rPr>
              <a:t>Website: </a:t>
            </a:r>
            <a:r>
              <a:rPr lang="en-GB" sz="3600" dirty="0" smtClean="0">
                <a:solidFill>
                  <a:schemeClr val="bg2">
                    <a:lumMod val="75000"/>
                  </a:schemeClr>
                </a:solidFill>
              </a:rPr>
              <a:t>http://personal.rhul.ac.uk/zxba/063/my-page.html </a:t>
            </a:r>
            <a:endParaRPr lang="en-GB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4502543" y="25469039"/>
            <a:ext cx="3996975" cy="8796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Acknowledgements</a:t>
            </a:r>
            <a:endParaRPr lang="en-GB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1777938" y="25469039"/>
            <a:ext cx="3996975" cy="8796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References</a:t>
            </a:r>
            <a:endParaRPr lang="en-GB" sz="4000" dirty="0"/>
          </a:p>
        </p:txBody>
      </p:sp>
      <p:sp>
        <p:nvSpPr>
          <p:cNvPr id="19" name="Rounded Rectangle 18"/>
          <p:cNvSpPr/>
          <p:nvPr/>
        </p:nvSpPr>
        <p:spPr>
          <a:xfrm>
            <a:off x="1777939" y="17712221"/>
            <a:ext cx="3996975" cy="8796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1777938" y="12533419"/>
            <a:ext cx="3996975" cy="8796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</a:t>
            </a:r>
            <a:r>
              <a:rPr lang="en-GB" dirty="0" smtClean="0"/>
              <a:t>ethods</a:t>
            </a:r>
            <a:endParaRPr lang="en-GB" dirty="0"/>
          </a:p>
        </p:txBody>
      </p:sp>
      <p:sp>
        <p:nvSpPr>
          <p:cNvPr id="21" name="Rounded Rectangle 20"/>
          <p:cNvSpPr/>
          <p:nvPr/>
        </p:nvSpPr>
        <p:spPr>
          <a:xfrm>
            <a:off x="12071280" y="6241797"/>
            <a:ext cx="3996975" cy="8796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22" name="Rounded Rectangle 21"/>
          <p:cNvSpPr/>
          <p:nvPr/>
        </p:nvSpPr>
        <p:spPr>
          <a:xfrm>
            <a:off x="1777938" y="6277742"/>
            <a:ext cx="3996975" cy="8796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23" name="Round Diagonal Corner Rectangle 22"/>
          <p:cNvSpPr/>
          <p:nvPr/>
        </p:nvSpPr>
        <p:spPr>
          <a:xfrm>
            <a:off x="1497485" y="14072766"/>
            <a:ext cx="3899266" cy="2359541"/>
          </a:xfrm>
          <a:prstGeom prst="round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Dissection</a:t>
            </a:r>
            <a:endParaRPr lang="en-GB" dirty="0"/>
          </a:p>
        </p:txBody>
      </p:sp>
      <p:sp>
        <p:nvSpPr>
          <p:cNvPr id="24" name="Round Diagonal Corner Rectangle 23"/>
          <p:cNvSpPr/>
          <p:nvPr/>
        </p:nvSpPr>
        <p:spPr>
          <a:xfrm>
            <a:off x="6156113" y="14062740"/>
            <a:ext cx="4039397" cy="2359541"/>
          </a:xfrm>
          <a:prstGeom prst="round2Diag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Removal of fibres from the gut</a:t>
            </a:r>
            <a:endParaRPr lang="en-GB" dirty="0"/>
          </a:p>
        </p:txBody>
      </p:sp>
      <p:sp>
        <p:nvSpPr>
          <p:cNvPr id="25" name="Round Diagonal Corner Rectangle 24"/>
          <p:cNvSpPr/>
          <p:nvPr/>
        </p:nvSpPr>
        <p:spPr>
          <a:xfrm>
            <a:off x="10951836" y="14116532"/>
            <a:ext cx="3829902" cy="2359541"/>
          </a:xfrm>
          <a:prstGeom prst="round2Diag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FTIR analysis</a:t>
            </a:r>
            <a:endParaRPr lang="en-GB" dirty="0"/>
          </a:p>
        </p:txBody>
      </p:sp>
      <p:sp>
        <p:nvSpPr>
          <p:cNvPr id="26" name="Round Diagonal Corner Rectangle 25"/>
          <p:cNvSpPr/>
          <p:nvPr/>
        </p:nvSpPr>
        <p:spPr>
          <a:xfrm>
            <a:off x="15538064" y="14067422"/>
            <a:ext cx="4481459" cy="2359541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Identification</a:t>
            </a:r>
            <a:endParaRPr lang="en-GB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396751" y="15136813"/>
            <a:ext cx="756326" cy="0"/>
          </a:xfrm>
          <a:prstGeom prst="straightConnector1">
            <a:avLst/>
          </a:prstGeom>
          <a:ln w="57150">
            <a:solidFill>
              <a:schemeClr val="bg2">
                <a:lumMod val="50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0195510" y="15143496"/>
            <a:ext cx="756326" cy="0"/>
          </a:xfrm>
          <a:prstGeom prst="straightConnector1">
            <a:avLst/>
          </a:prstGeom>
          <a:ln w="57150">
            <a:solidFill>
              <a:schemeClr val="bg2">
                <a:lumMod val="50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4781738" y="15136813"/>
            <a:ext cx="756326" cy="0"/>
          </a:xfrm>
          <a:prstGeom prst="straightConnector1">
            <a:avLst/>
          </a:prstGeom>
          <a:ln w="57150">
            <a:solidFill>
              <a:schemeClr val="bg2">
                <a:lumMod val="50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8692" y="-82965"/>
            <a:ext cx="4828062" cy="276808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57" y="23888"/>
            <a:ext cx="4361707" cy="2997737"/>
          </a:xfrm>
          <a:prstGeom prst="rect">
            <a:avLst/>
          </a:prstGeom>
        </p:spPr>
      </p:pic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496397"/>
              </p:ext>
            </p:extLst>
          </p:nvPr>
        </p:nvGraphicFramePr>
        <p:xfrm>
          <a:off x="14100303" y="18015331"/>
          <a:ext cx="6345659" cy="4776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71" t="7798" r="12805" b="19809"/>
          <a:stretch/>
        </p:blipFill>
        <p:spPr>
          <a:xfrm>
            <a:off x="18499518" y="22506861"/>
            <a:ext cx="1550540" cy="22599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14445232" y="22559500"/>
            <a:ext cx="370935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bg2">
                    <a:lumMod val="75000"/>
                  </a:schemeClr>
                </a:solidFill>
              </a:rPr>
              <a:t>Fig.1 (above): 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The amount and type of plastic removed from Erith flounder (n=10)</a:t>
            </a:r>
          </a:p>
          <a:p>
            <a:r>
              <a:rPr lang="en-GB" sz="2200" b="1" dirty="0" smtClean="0">
                <a:solidFill>
                  <a:schemeClr val="bg2">
                    <a:lumMod val="75000"/>
                  </a:schemeClr>
                </a:solidFill>
              </a:rPr>
              <a:t>Fig.2 (right): 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Thamesmead whiting with plastic sheet discovered in the mouth.</a:t>
            </a:r>
            <a:endParaRPr lang="en-GB" sz="2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54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600</TotalTime>
  <Words>323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Slice</vt:lpstr>
      <vt:lpstr>Plastic in the Thames:  a fishy business Alexandra Mcgoran  royal Holloway university of London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McGoran</dc:creator>
  <cp:lastModifiedBy>Alexandra McGoran</cp:lastModifiedBy>
  <cp:revision>54</cp:revision>
  <dcterms:created xsi:type="dcterms:W3CDTF">2016-02-10T17:27:16Z</dcterms:created>
  <dcterms:modified xsi:type="dcterms:W3CDTF">2016-02-22T23:28:03Z</dcterms:modified>
</cp:coreProperties>
</file>